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4438650" cx="8477250"/>
  <p:notesSz cx="6858000" cy="9144000"/>
  <p:embeddedFontLst>
    <p:embeddedFont>
      <p:font typeface="Poppins"/>
      <p:regular r:id="rId16"/>
      <p:bold r:id="rId17"/>
      <p:italic r:id="rId18"/>
      <p:boldItalic r:id="rId19"/>
    </p:embeddedFont>
    <p:embeddedFont>
      <p:font typeface="Poppins Medium"/>
      <p:regular r:id="rId20"/>
      <p:bold r:id="rId21"/>
      <p:italic r:id="rId22"/>
      <p:boldItalic r:id="rId23"/>
    </p:embeddedFont>
    <p:embeddedFont>
      <p:font typeface="Poppins SemiBold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98">
          <p15:clr>
            <a:srgbClr val="747775"/>
          </p15:clr>
        </p15:guide>
        <p15:guide id="2" pos="267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98" orient="horz"/>
        <p:guide pos="267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Medium-regular.fntdata"/><Relationship Id="rId22" Type="http://schemas.openxmlformats.org/officeDocument/2006/relationships/font" Target="fonts/PoppinsMedium-italic.fntdata"/><Relationship Id="rId21" Type="http://schemas.openxmlformats.org/officeDocument/2006/relationships/font" Target="fonts/PoppinsMedium-bold.fntdata"/><Relationship Id="rId24" Type="http://schemas.openxmlformats.org/officeDocument/2006/relationships/font" Target="fonts/PoppinsSemiBold-regular.fntdata"/><Relationship Id="rId23" Type="http://schemas.openxmlformats.org/officeDocument/2006/relationships/font" Target="fonts/Poppins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SemiBold-italic.fntdata"/><Relationship Id="rId25" Type="http://schemas.openxmlformats.org/officeDocument/2006/relationships/font" Target="fonts/PoppinsSemiBold-bold.fntdata"/><Relationship Id="rId28" Type="http://schemas.openxmlformats.org/officeDocument/2006/relationships/font" Target="fonts/Oswald-regular.fntdata"/><Relationship Id="rId27" Type="http://schemas.openxmlformats.org/officeDocument/2006/relationships/font" Target="fonts/Poppins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19" Type="http://schemas.openxmlformats.org/officeDocument/2006/relationships/font" Target="fonts/Poppins-boldItalic.fntdata"/><Relationship Id="rId1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4825" y="685800"/>
            <a:ext cx="654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556cddad7_0_46:notes"/>
          <p:cNvSpPr/>
          <p:nvPr>
            <p:ph idx="2" type="sldImg"/>
          </p:nvPr>
        </p:nvSpPr>
        <p:spPr>
          <a:xfrm>
            <a:off x="154825" y="685800"/>
            <a:ext cx="654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556cddad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f809b1a50f_0_122:notes"/>
          <p:cNvSpPr/>
          <p:nvPr>
            <p:ph idx="2" type="sldImg"/>
          </p:nvPr>
        </p:nvSpPr>
        <p:spPr>
          <a:xfrm>
            <a:off x="154819" y="685800"/>
            <a:ext cx="654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f809b1a50f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54e5dca0f_0_0:notes"/>
          <p:cNvSpPr/>
          <p:nvPr>
            <p:ph idx="2" type="sldImg"/>
          </p:nvPr>
        </p:nvSpPr>
        <p:spPr>
          <a:xfrm>
            <a:off x="154825" y="685800"/>
            <a:ext cx="654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154e5dca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9bbad1543_0_63:notes"/>
          <p:cNvSpPr/>
          <p:nvPr>
            <p:ph idx="2" type="sldImg"/>
          </p:nvPr>
        </p:nvSpPr>
        <p:spPr>
          <a:xfrm>
            <a:off x="154825" y="685800"/>
            <a:ext cx="654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e9bbad154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1552775370_0_172:notes"/>
          <p:cNvSpPr/>
          <p:nvPr>
            <p:ph idx="2" type="sldImg"/>
          </p:nvPr>
        </p:nvSpPr>
        <p:spPr>
          <a:xfrm>
            <a:off x="154825" y="685800"/>
            <a:ext cx="654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1552775370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1556cddad7_0_159:notes"/>
          <p:cNvSpPr/>
          <p:nvPr>
            <p:ph idx="2" type="sldImg"/>
          </p:nvPr>
        </p:nvSpPr>
        <p:spPr>
          <a:xfrm>
            <a:off x="154825" y="685800"/>
            <a:ext cx="654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1556cddad7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1556cddad7_0_207:notes"/>
          <p:cNvSpPr/>
          <p:nvPr>
            <p:ph idx="2" type="sldImg"/>
          </p:nvPr>
        </p:nvSpPr>
        <p:spPr>
          <a:xfrm>
            <a:off x="154825" y="685800"/>
            <a:ext cx="654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1556cddad7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1556cddad7_0_256:notes"/>
          <p:cNvSpPr/>
          <p:nvPr>
            <p:ph idx="2" type="sldImg"/>
          </p:nvPr>
        </p:nvSpPr>
        <p:spPr>
          <a:xfrm>
            <a:off x="154825" y="685800"/>
            <a:ext cx="654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1556cddad7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1556cddad7_0_302:notes"/>
          <p:cNvSpPr/>
          <p:nvPr>
            <p:ph idx="2" type="sldImg"/>
          </p:nvPr>
        </p:nvSpPr>
        <p:spPr>
          <a:xfrm>
            <a:off x="154825" y="685800"/>
            <a:ext cx="654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1556cddad7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e9bbad1543_0_124:notes"/>
          <p:cNvSpPr/>
          <p:nvPr>
            <p:ph idx="2" type="sldImg"/>
          </p:nvPr>
        </p:nvSpPr>
        <p:spPr>
          <a:xfrm>
            <a:off x="154825" y="685800"/>
            <a:ext cx="654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e9bbad1543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88980" y="642541"/>
            <a:ext cx="7899300" cy="1771200"/>
          </a:xfrm>
          <a:prstGeom prst="rect">
            <a:avLst/>
          </a:prstGeom>
        </p:spPr>
        <p:txBody>
          <a:bodyPr anchorCtr="0" anchor="b" bIns="82900" lIns="82900" spcFirstLastPara="1" rIns="82900" wrap="square" tIns="82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88972" y="2445745"/>
            <a:ext cx="7899300" cy="684000"/>
          </a:xfrm>
          <a:prstGeom prst="rect">
            <a:avLst/>
          </a:prstGeom>
        </p:spPr>
        <p:txBody>
          <a:bodyPr anchorCtr="0" anchor="t" bIns="82900" lIns="82900" spcFirstLastPara="1" rIns="82900" wrap="square" tIns="82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854674" y="4024183"/>
            <a:ext cx="508800" cy="339600"/>
          </a:xfrm>
          <a:prstGeom prst="rect">
            <a:avLst/>
          </a:prstGeom>
        </p:spPr>
        <p:txBody>
          <a:bodyPr anchorCtr="0" anchor="ctr" bIns="82900" lIns="82900" spcFirstLastPara="1" rIns="82900" wrap="square" tIns="82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88972" y="954545"/>
            <a:ext cx="7899300" cy="1694400"/>
          </a:xfrm>
          <a:prstGeom prst="rect">
            <a:avLst/>
          </a:prstGeom>
        </p:spPr>
        <p:txBody>
          <a:bodyPr anchorCtr="0" anchor="b" bIns="82900" lIns="82900" spcFirstLastPara="1" rIns="82900" wrap="square" tIns="82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88972" y="2720253"/>
            <a:ext cx="7899300" cy="1122600"/>
          </a:xfrm>
          <a:prstGeom prst="rect">
            <a:avLst/>
          </a:prstGeom>
        </p:spPr>
        <p:txBody>
          <a:bodyPr anchorCtr="0" anchor="t" bIns="82900" lIns="82900" spcFirstLastPara="1" rIns="82900" wrap="square" tIns="82900">
            <a:norm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854674" y="4024183"/>
            <a:ext cx="508800" cy="339600"/>
          </a:xfrm>
          <a:prstGeom prst="rect">
            <a:avLst/>
          </a:prstGeom>
        </p:spPr>
        <p:txBody>
          <a:bodyPr anchorCtr="0" anchor="ctr" bIns="82900" lIns="82900" spcFirstLastPara="1" rIns="82900" wrap="square" tIns="82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854674" y="4024183"/>
            <a:ext cx="508800" cy="339600"/>
          </a:xfrm>
          <a:prstGeom prst="rect">
            <a:avLst/>
          </a:prstGeom>
        </p:spPr>
        <p:txBody>
          <a:bodyPr anchorCtr="0" anchor="ctr" bIns="82900" lIns="82900" spcFirstLastPara="1" rIns="82900" wrap="square" tIns="82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88972" y="1856104"/>
            <a:ext cx="7899300" cy="726300"/>
          </a:xfrm>
          <a:prstGeom prst="rect">
            <a:avLst/>
          </a:prstGeom>
        </p:spPr>
        <p:txBody>
          <a:bodyPr anchorCtr="0" anchor="ctr" bIns="82900" lIns="82900" spcFirstLastPara="1" rIns="82900" wrap="square" tIns="82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854674" y="4024183"/>
            <a:ext cx="508800" cy="339600"/>
          </a:xfrm>
          <a:prstGeom prst="rect">
            <a:avLst/>
          </a:prstGeom>
        </p:spPr>
        <p:txBody>
          <a:bodyPr anchorCtr="0" anchor="ctr" bIns="82900" lIns="82900" spcFirstLastPara="1" rIns="82900" wrap="square" tIns="82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88972" y="384040"/>
            <a:ext cx="7899300" cy="494100"/>
          </a:xfrm>
          <a:prstGeom prst="rect">
            <a:avLst/>
          </a:prstGeom>
        </p:spPr>
        <p:txBody>
          <a:bodyPr anchorCtr="0" anchor="t" bIns="82900" lIns="82900" spcFirstLastPara="1" rIns="82900" wrap="square" tIns="82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88972" y="994543"/>
            <a:ext cx="7899300" cy="2948100"/>
          </a:xfrm>
          <a:prstGeom prst="rect">
            <a:avLst/>
          </a:prstGeom>
        </p:spPr>
        <p:txBody>
          <a:bodyPr anchorCtr="0" anchor="t" bIns="82900" lIns="82900" spcFirstLastPara="1" rIns="82900" wrap="square" tIns="82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854674" y="4024183"/>
            <a:ext cx="508800" cy="339600"/>
          </a:xfrm>
          <a:prstGeom prst="rect">
            <a:avLst/>
          </a:prstGeom>
        </p:spPr>
        <p:txBody>
          <a:bodyPr anchorCtr="0" anchor="ctr" bIns="82900" lIns="82900" spcFirstLastPara="1" rIns="82900" wrap="square" tIns="82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88972" y="384040"/>
            <a:ext cx="7899300" cy="494100"/>
          </a:xfrm>
          <a:prstGeom prst="rect">
            <a:avLst/>
          </a:prstGeom>
        </p:spPr>
        <p:txBody>
          <a:bodyPr anchorCtr="0" anchor="t" bIns="82900" lIns="82900" spcFirstLastPara="1" rIns="82900" wrap="square" tIns="82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88972" y="994543"/>
            <a:ext cx="3708300" cy="2948100"/>
          </a:xfrm>
          <a:prstGeom prst="rect">
            <a:avLst/>
          </a:prstGeom>
        </p:spPr>
        <p:txBody>
          <a:bodyPr anchorCtr="0" anchor="t" bIns="82900" lIns="82900" spcFirstLastPara="1" rIns="82900" wrap="square" tIns="82900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480038" y="994543"/>
            <a:ext cx="3708300" cy="2948100"/>
          </a:xfrm>
          <a:prstGeom prst="rect">
            <a:avLst/>
          </a:prstGeom>
        </p:spPr>
        <p:txBody>
          <a:bodyPr anchorCtr="0" anchor="t" bIns="82900" lIns="82900" spcFirstLastPara="1" rIns="82900" wrap="square" tIns="82900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854674" y="4024183"/>
            <a:ext cx="508800" cy="339600"/>
          </a:xfrm>
          <a:prstGeom prst="rect">
            <a:avLst/>
          </a:prstGeom>
        </p:spPr>
        <p:txBody>
          <a:bodyPr anchorCtr="0" anchor="ctr" bIns="82900" lIns="82900" spcFirstLastPara="1" rIns="82900" wrap="square" tIns="82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88972" y="384040"/>
            <a:ext cx="7899300" cy="494100"/>
          </a:xfrm>
          <a:prstGeom prst="rect">
            <a:avLst/>
          </a:prstGeom>
        </p:spPr>
        <p:txBody>
          <a:bodyPr anchorCtr="0" anchor="t" bIns="82900" lIns="82900" spcFirstLastPara="1" rIns="82900" wrap="square" tIns="82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854674" y="4024183"/>
            <a:ext cx="508800" cy="339600"/>
          </a:xfrm>
          <a:prstGeom prst="rect">
            <a:avLst/>
          </a:prstGeom>
        </p:spPr>
        <p:txBody>
          <a:bodyPr anchorCtr="0" anchor="ctr" bIns="82900" lIns="82900" spcFirstLastPara="1" rIns="82900" wrap="square" tIns="82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88972" y="479462"/>
            <a:ext cx="2603100" cy="652200"/>
          </a:xfrm>
          <a:prstGeom prst="rect">
            <a:avLst/>
          </a:prstGeom>
        </p:spPr>
        <p:txBody>
          <a:bodyPr anchorCtr="0" anchor="b" bIns="82900" lIns="82900" spcFirstLastPara="1" rIns="82900" wrap="square" tIns="82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88972" y="1199173"/>
            <a:ext cx="2603100" cy="2743800"/>
          </a:xfrm>
          <a:prstGeom prst="rect">
            <a:avLst/>
          </a:prstGeom>
        </p:spPr>
        <p:txBody>
          <a:bodyPr anchorCtr="0" anchor="t" bIns="82900" lIns="82900" spcFirstLastPara="1" rIns="82900" wrap="square" tIns="8290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854674" y="4024183"/>
            <a:ext cx="508800" cy="339600"/>
          </a:xfrm>
          <a:prstGeom prst="rect">
            <a:avLst/>
          </a:prstGeom>
        </p:spPr>
        <p:txBody>
          <a:bodyPr anchorCtr="0" anchor="ctr" bIns="82900" lIns="82900" spcFirstLastPara="1" rIns="82900" wrap="square" tIns="82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54503" y="388463"/>
            <a:ext cx="5903400" cy="3530100"/>
          </a:xfrm>
          <a:prstGeom prst="rect">
            <a:avLst/>
          </a:prstGeom>
        </p:spPr>
        <p:txBody>
          <a:bodyPr anchorCtr="0" anchor="ctr" bIns="82900" lIns="82900" spcFirstLastPara="1" rIns="82900" wrap="square" tIns="82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854674" y="4024183"/>
            <a:ext cx="508800" cy="339600"/>
          </a:xfrm>
          <a:prstGeom prst="rect">
            <a:avLst/>
          </a:prstGeom>
        </p:spPr>
        <p:txBody>
          <a:bodyPr anchorCtr="0" anchor="ctr" bIns="82900" lIns="82900" spcFirstLastPara="1" rIns="82900" wrap="square" tIns="82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238625" y="-108"/>
            <a:ext cx="4238700" cy="443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82900" lIns="82900" spcFirstLastPara="1" rIns="82900" wrap="square" tIns="82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46141" y="1064184"/>
            <a:ext cx="3750300" cy="1279200"/>
          </a:xfrm>
          <a:prstGeom prst="rect">
            <a:avLst/>
          </a:prstGeom>
        </p:spPr>
        <p:txBody>
          <a:bodyPr anchorCtr="0" anchor="b" bIns="82900" lIns="82900" spcFirstLastPara="1" rIns="82900" wrap="square" tIns="82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46141" y="2418950"/>
            <a:ext cx="3750300" cy="1065900"/>
          </a:xfrm>
          <a:prstGeom prst="rect">
            <a:avLst/>
          </a:prstGeom>
        </p:spPr>
        <p:txBody>
          <a:bodyPr anchorCtr="0" anchor="t" bIns="82900" lIns="82900" spcFirstLastPara="1" rIns="82900" wrap="square" tIns="82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579328" y="624850"/>
            <a:ext cx="3557100" cy="3188700"/>
          </a:xfrm>
          <a:prstGeom prst="rect">
            <a:avLst/>
          </a:prstGeom>
        </p:spPr>
        <p:txBody>
          <a:bodyPr anchorCtr="0" anchor="ctr" bIns="82900" lIns="82900" spcFirstLastPara="1" rIns="82900" wrap="square" tIns="82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854674" y="4024183"/>
            <a:ext cx="508800" cy="339600"/>
          </a:xfrm>
          <a:prstGeom prst="rect">
            <a:avLst/>
          </a:prstGeom>
        </p:spPr>
        <p:txBody>
          <a:bodyPr anchorCtr="0" anchor="ctr" bIns="82900" lIns="82900" spcFirstLastPara="1" rIns="82900" wrap="square" tIns="82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88972" y="3650830"/>
            <a:ext cx="5561400" cy="522300"/>
          </a:xfrm>
          <a:prstGeom prst="rect">
            <a:avLst/>
          </a:prstGeom>
        </p:spPr>
        <p:txBody>
          <a:bodyPr anchorCtr="0" anchor="ctr" bIns="82900" lIns="82900" spcFirstLastPara="1" rIns="82900" wrap="square" tIns="82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854674" y="4024183"/>
            <a:ext cx="508800" cy="339600"/>
          </a:xfrm>
          <a:prstGeom prst="rect">
            <a:avLst/>
          </a:prstGeom>
        </p:spPr>
        <p:txBody>
          <a:bodyPr anchorCtr="0" anchor="ctr" bIns="82900" lIns="82900" spcFirstLastPara="1" rIns="82900" wrap="square" tIns="82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8972" y="384040"/>
            <a:ext cx="78993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88972" y="994543"/>
            <a:ext cx="7899300" cy="29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rm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854674" y="4024183"/>
            <a:ext cx="5088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00" lIns="82900" spcFirstLastPara="1" rIns="82900" wrap="square" tIns="8290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</a:defRPr>
            </a:lvl1pPr>
            <a:lvl2pPr lvl="1" algn="r">
              <a:buNone/>
              <a:defRPr sz="900">
                <a:solidFill>
                  <a:schemeClr val="dk2"/>
                </a:solidFill>
              </a:defRPr>
            </a:lvl2pPr>
            <a:lvl3pPr lvl="2" algn="r">
              <a:buNone/>
              <a:defRPr sz="900">
                <a:solidFill>
                  <a:schemeClr val="dk2"/>
                </a:solidFill>
              </a:defRPr>
            </a:lvl3pPr>
            <a:lvl4pPr lvl="3" algn="r">
              <a:buNone/>
              <a:defRPr sz="900">
                <a:solidFill>
                  <a:schemeClr val="dk2"/>
                </a:solidFill>
              </a:defRPr>
            </a:lvl4pPr>
            <a:lvl5pPr lvl="4" algn="r">
              <a:buNone/>
              <a:defRPr sz="900">
                <a:solidFill>
                  <a:schemeClr val="dk2"/>
                </a:solidFill>
              </a:defRPr>
            </a:lvl5pPr>
            <a:lvl6pPr lvl="5" algn="r">
              <a:buNone/>
              <a:defRPr sz="900">
                <a:solidFill>
                  <a:schemeClr val="dk2"/>
                </a:solidFill>
              </a:defRPr>
            </a:lvl6pPr>
            <a:lvl7pPr lvl="6" algn="r">
              <a:buNone/>
              <a:defRPr sz="900">
                <a:solidFill>
                  <a:schemeClr val="dk2"/>
                </a:solidFill>
              </a:defRPr>
            </a:lvl7pPr>
            <a:lvl8pPr lvl="7" algn="r">
              <a:buNone/>
              <a:defRPr sz="900">
                <a:solidFill>
                  <a:schemeClr val="dk2"/>
                </a:solidFill>
              </a:defRPr>
            </a:lvl8pPr>
            <a:lvl9pPr lvl="8" algn="r">
              <a:buNone/>
              <a:defRPr sz="9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11" Type="http://schemas.openxmlformats.org/officeDocument/2006/relationships/slide" Target="/ppt/slides/slide9.xml"/><Relationship Id="rId10" Type="http://schemas.openxmlformats.org/officeDocument/2006/relationships/slide" Target="/ppt/slides/slide4.xml"/><Relationship Id="rId12" Type="http://schemas.openxmlformats.org/officeDocument/2006/relationships/image" Target="../media/image4.png"/><Relationship Id="rId9" Type="http://schemas.openxmlformats.org/officeDocument/2006/relationships/slide" Target="/ppt/slides/slide3.xml"/><Relationship Id="rId5" Type="http://schemas.openxmlformats.org/officeDocument/2006/relationships/slide" Target="/ppt/slides/slide4.xml"/><Relationship Id="rId6" Type="http://schemas.openxmlformats.org/officeDocument/2006/relationships/slide" Target="/ppt/slides/slide9.xml"/><Relationship Id="rId7" Type="http://schemas.openxmlformats.org/officeDocument/2006/relationships/slide" Target="/ppt/slides/slide2.xml"/><Relationship Id="rId8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slide" Target="/ppt/slides/slide1.xml"/><Relationship Id="rId6" Type="http://schemas.openxmlformats.org/officeDocument/2006/relationships/slide" Target="/ppt/slides/slide1.xml"/><Relationship Id="rId7" Type="http://schemas.openxmlformats.org/officeDocument/2006/relationships/slide" Target="/ppt/slides/slide1.xm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8.png"/><Relationship Id="rId22" Type="http://schemas.openxmlformats.org/officeDocument/2006/relationships/image" Target="../media/image15.png"/><Relationship Id="rId21" Type="http://schemas.openxmlformats.org/officeDocument/2006/relationships/slide" Target="/ppt/slides/slide4.xml"/><Relationship Id="rId24" Type="http://schemas.openxmlformats.org/officeDocument/2006/relationships/image" Target="../media/image10.png"/><Relationship Id="rId23" Type="http://schemas.openxmlformats.org/officeDocument/2006/relationships/slide" Target="/ppt/slides/slide3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26" Type="http://schemas.openxmlformats.org/officeDocument/2006/relationships/image" Target="../media/image14.png"/><Relationship Id="rId25" Type="http://schemas.openxmlformats.org/officeDocument/2006/relationships/slide" Target="/ppt/slides/slide2.xml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21.png"/><Relationship Id="rId11" Type="http://schemas.openxmlformats.org/officeDocument/2006/relationships/image" Target="../media/image16.png"/><Relationship Id="rId10" Type="http://schemas.openxmlformats.org/officeDocument/2006/relationships/image" Target="../media/image3.png"/><Relationship Id="rId13" Type="http://schemas.openxmlformats.org/officeDocument/2006/relationships/hyperlink" Target="https://faunadecomisada.go.cr/guia-de-especies/mamiferos" TargetMode="External"/><Relationship Id="rId12" Type="http://schemas.openxmlformats.org/officeDocument/2006/relationships/image" Target="../media/image5.png"/><Relationship Id="rId15" Type="http://schemas.openxmlformats.org/officeDocument/2006/relationships/hyperlink" Target="https://faunadecomisada.go.cr/guia-de-especies/aves" TargetMode="External"/><Relationship Id="rId14" Type="http://schemas.openxmlformats.org/officeDocument/2006/relationships/hyperlink" Target="https://faunadecomisada.go.cr/guia-de-especies/reptiles" TargetMode="External"/><Relationship Id="rId17" Type="http://schemas.openxmlformats.org/officeDocument/2006/relationships/hyperlink" Target="https://faunadecomisada.go.cr/guia-de-especies/artropodos" TargetMode="External"/><Relationship Id="rId16" Type="http://schemas.openxmlformats.org/officeDocument/2006/relationships/hyperlink" Target="https://faunadecomisada.go.cr/guia-de-especies/anfibios" TargetMode="External"/><Relationship Id="rId19" Type="http://schemas.openxmlformats.org/officeDocument/2006/relationships/slide" Target="/ppt/slides/slide10.xml"/><Relationship Id="rId18" Type="http://schemas.openxmlformats.org/officeDocument/2006/relationships/hyperlink" Target="https://faunadecomisada.go.cr/guia-de-especies/animales-marino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22.png"/><Relationship Id="rId8" Type="http://schemas.openxmlformats.org/officeDocument/2006/relationships/image" Target="../media/image24.png"/><Relationship Id="rId11" Type="http://schemas.openxmlformats.org/officeDocument/2006/relationships/image" Target="../media/image34.png"/><Relationship Id="rId10" Type="http://schemas.openxmlformats.org/officeDocument/2006/relationships/image" Target="../media/image23.png"/><Relationship Id="rId13" Type="http://schemas.openxmlformats.org/officeDocument/2006/relationships/image" Target="../media/image8.png"/><Relationship Id="rId12" Type="http://schemas.openxmlformats.org/officeDocument/2006/relationships/slide" Target="/ppt/slides/slide10.xml"/><Relationship Id="rId15" Type="http://schemas.openxmlformats.org/officeDocument/2006/relationships/image" Target="../media/image15.png"/><Relationship Id="rId14" Type="http://schemas.openxmlformats.org/officeDocument/2006/relationships/slide" Target="/ppt/slides/slide4.xml"/><Relationship Id="rId17" Type="http://schemas.openxmlformats.org/officeDocument/2006/relationships/image" Target="../media/image35.png"/><Relationship Id="rId16" Type="http://schemas.openxmlformats.org/officeDocument/2006/relationships/slide" Target="/ppt/slides/slide3.xml"/><Relationship Id="rId19" Type="http://schemas.openxmlformats.org/officeDocument/2006/relationships/image" Target="../media/image27.png"/><Relationship Id="rId18" Type="http://schemas.openxmlformats.org/officeDocument/2006/relationships/slide" Target="/ppt/slides/slide3.xml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7.xml"/><Relationship Id="rId22" Type="http://schemas.openxmlformats.org/officeDocument/2006/relationships/slide" Target="/ppt/slides/slide8.xml"/><Relationship Id="rId21" Type="http://schemas.openxmlformats.org/officeDocument/2006/relationships/image" Target="../media/image37.png"/><Relationship Id="rId23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slide" Target="/ppt/slides/slide5.xml"/><Relationship Id="rId9" Type="http://schemas.openxmlformats.org/officeDocument/2006/relationships/image" Target="../media/image30.png"/><Relationship Id="rId5" Type="http://schemas.openxmlformats.org/officeDocument/2006/relationships/slide" Target="/ppt/slides/slide6.xml"/><Relationship Id="rId6" Type="http://schemas.openxmlformats.org/officeDocument/2006/relationships/image" Target="../media/image29.png"/><Relationship Id="rId7" Type="http://schemas.openxmlformats.org/officeDocument/2006/relationships/hyperlink" Target="https://hsi.eldomo.info/recomendaciones/atencion-ante-problemas-de-salud-en-animales" TargetMode="External"/><Relationship Id="rId8" Type="http://schemas.openxmlformats.org/officeDocument/2006/relationships/hyperlink" Target="https://hsi.eldomo.info/recomendaciones/recomendaciones-sobre-alimentacion-de-emergencia" TargetMode="External"/><Relationship Id="rId11" Type="http://schemas.openxmlformats.org/officeDocument/2006/relationships/slide" Target="/ppt/slides/slide10.xml"/><Relationship Id="rId10" Type="http://schemas.openxmlformats.org/officeDocument/2006/relationships/image" Target="../media/image36.png"/><Relationship Id="rId13" Type="http://schemas.openxmlformats.org/officeDocument/2006/relationships/slide" Target="/ppt/slides/slide4.xml"/><Relationship Id="rId12" Type="http://schemas.openxmlformats.org/officeDocument/2006/relationships/image" Target="../media/image8.png"/><Relationship Id="rId15" Type="http://schemas.openxmlformats.org/officeDocument/2006/relationships/slide" Target="/ppt/slides/slide3.xml"/><Relationship Id="rId14" Type="http://schemas.openxmlformats.org/officeDocument/2006/relationships/image" Target="../media/image40.png"/><Relationship Id="rId17" Type="http://schemas.openxmlformats.org/officeDocument/2006/relationships/slide" Target="/ppt/slides/slide4.xml"/><Relationship Id="rId16" Type="http://schemas.openxmlformats.org/officeDocument/2006/relationships/image" Target="../media/image10.png"/><Relationship Id="rId19" Type="http://schemas.openxmlformats.org/officeDocument/2006/relationships/image" Target="../media/image38.png"/><Relationship Id="rId18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.xml"/><Relationship Id="rId22" Type="http://schemas.openxmlformats.org/officeDocument/2006/relationships/image" Target="../media/image38.png"/><Relationship Id="rId21" Type="http://schemas.openxmlformats.org/officeDocument/2006/relationships/image" Target="../media/image29.png"/><Relationship Id="rId24" Type="http://schemas.openxmlformats.org/officeDocument/2006/relationships/image" Target="../media/image37.png"/><Relationship Id="rId23" Type="http://schemas.openxmlformats.org/officeDocument/2006/relationships/slide" Target="/ppt/slides/slide7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hsi.eldomo.info/recomendaciones/atencion-ante-problemas-de-salud-en-animales" TargetMode="External"/><Relationship Id="rId4" Type="http://schemas.openxmlformats.org/officeDocument/2006/relationships/hyperlink" Target="https://hsi.eldomo.info/recomendaciones/recomendaciones-sobre-alimentacion-de-emergencia" TargetMode="External"/><Relationship Id="rId9" Type="http://schemas.openxmlformats.org/officeDocument/2006/relationships/hyperlink" Target="https://faunadecomisada.go.cr/guia-de-especies" TargetMode="External"/><Relationship Id="rId26" Type="http://schemas.openxmlformats.org/officeDocument/2006/relationships/image" Target="../media/image39.png"/><Relationship Id="rId25" Type="http://schemas.openxmlformats.org/officeDocument/2006/relationships/slide" Target="/ppt/slides/slide8.xml"/><Relationship Id="rId5" Type="http://schemas.openxmlformats.org/officeDocument/2006/relationships/image" Target="../media/image30.png"/><Relationship Id="rId6" Type="http://schemas.openxmlformats.org/officeDocument/2006/relationships/hyperlink" Target="https://faunadecomisada.go.cr/recomendaciones/factores-que-provocan-el-estres-animal" TargetMode="External"/><Relationship Id="rId7" Type="http://schemas.openxmlformats.org/officeDocument/2006/relationships/hyperlink" Target="https://faunadecomisada.go.cr/recomendaciones/medidas-para-disminuir-el-estres-animal-en-cautiverio" TargetMode="External"/><Relationship Id="rId8" Type="http://schemas.openxmlformats.org/officeDocument/2006/relationships/hyperlink" Target="https://faunadecomisada.go.cr/recomendaciones/respuesta-al-estres-y-consecuencias" TargetMode="External"/><Relationship Id="rId11" Type="http://schemas.openxmlformats.org/officeDocument/2006/relationships/image" Target="../media/image8.png"/><Relationship Id="rId10" Type="http://schemas.openxmlformats.org/officeDocument/2006/relationships/slide" Target="/ppt/slides/slide10.xml"/><Relationship Id="rId13" Type="http://schemas.openxmlformats.org/officeDocument/2006/relationships/image" Target="../media/image40.png"/><Relationship Id="rId12" Type="http://schemas.openxmlformats.org/officeDocument/2006/relationships/slide" Target="/ppt/slides/slide5.xml"/><Relationship Id="rId15" Type="http://schemas.openxmlformats.org/officeDocument/2006/relationships/image" Target="../media/image10.png"/><Relationship Id="rId14" Type="http://schemas.openxmlformats.org/officeDocument/2006/relationships/slide" Target="/ppt/slides/slide3.xml"/><Relationship Id="rId17" Type="http://schemas.openxmlformats.org/officeDocument/2006/relationships/image" Target="../media/image27.png"/><Relationship Id="rId16" Type="http://schemas.openxmlformats.org/officeDocument/2006/relationships/slide" Target="/ppt/slides/slide5.xml"/><Relationship Id="rId19" Type="http://schemas.openxmlformats.org/officeDocument/2006/relationships/slide" Target="/ppt/slides/slide5.xml"/><Relationship Id="rId18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.xml"/><Relationship Id="rId22" Type="http://schemas.openxmlformats.org/officeDocument/2006/relationships/image" Target="../media/image38.png"/><Relationship Id="rId21" Type="http://schemas.openxmlformats.org/officeDocument/2006/relationships/image" Target="../media/image29.png"/><Relationship Id="rId24" Type="http://schemas.openxmlformats.org/officeDocument/2006/relationships/image" Target="../media/image37.png"/><Relationship Id="rId23" Type="http://schemas.openxmlformats.org/officeDocument/2006/relationships/slide" Target="/ppt/slides/slide7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hsi.eldomo.info/recomendaciones/atencion-ante-problemas-de-salud-en-animales" TargetMode="External"/><Relationship Id="rId4" Type="http://schemas.openxmlformats.org/officeDocument/2006/relationships/hyperlink" Target="https://hsi.eldomo.info/recomendaciones/recomendaciones-sobre-alimentacion-de-emergencia" TargetMode="External"/><Relationship Id="rId9" Type="http://schemas.openxmlformats.org/officeDocument/2006/relationships/slide" Target="/ppt/slides/slide10.xml"/><Relationship Id="rId26" Type="http://schemas.openxmlformats.org/officeDocument/2006/relationships/image" Target="../media/image39.png"/><Relationship Id="rId25" Type="http://schemas.openxmlformats.org/officeDocument/2006/relationships/slide" Target="/ppt/slides/slide8.xml"/><Relationship Id="rId5" Type="http://schemas.openxmlformats.org/officeDocument/2006/relationships/image" Target="../media/image30.png"/><Relationship Id="rId6" Type="http://schemas.openxmlformats.org/officeDocument/2006/relationships/hyperlink" Target="https://hsi.eldomo.info/recomendaciones/factores-que-provocan-el-estres-animal" TargetMode="External"/><Relationship Id="rId7" Type="http://schemas.openxmlformats.org/officeDocument/2006/relationships/hyperlink" Target="https://hsi.eldomo.info/recomendaciones/medidas-para-disminuir-el-estres-animal-en-cautiverio" TargetMode="External"/><Relationship Id="rId8" Type="http://schemas.openxmlformats.org/officeDocument/2006/relationships/hyperlink" Target="https://hsi.eldomo.info/recomendaciones/respuesta-al-estres-y-consecuencias" TargetMode="External"/><Relationship Id="rId11" Type="http://schemas.openxmlformats.org/officeDocument/2006/relationships/slide" Target="/ppt/slides/slide6.xml"/><Relationship Id="rId10" Type="http://schemas.openxmlformats.org/officeDocument/2006/relationships/image" Target="../media/image8.png"/><Relationship Id="rId13" Type="http://schemas.openxmlformats.org/officeDocument/2006/relationships/slide" Target="/ppt/slides/slide3.xml"/><Relationship Id="rId12" Type="http://schemas.openxmlformats.org/officeDocument/2006/relationships/image" Target="../media/image40.png"/><Relationship Id="rId15" Type="http://schemas.openxmlformats.org/officeDocument/2006/relationships/slide" Target="/ppt/slides/slide6.xml"/><Relationship Id="rId14" Type="http://schemas.openxmlformats.org/officeDocument/2006/relationships/image" Target="../media/image10.png"/><Relationship Id="rId17" Type="http://schemas.openxmlformats.org/officeDocument/2006/relationships/hyperlink" Target="https://faunadecomisada.go.cr/recomendaciones/recomendaciones-para-sujetar-o-confinar-animales" TargetMode="External"/><Relationship Id="rId16" Type="http://schemas.openxmlformats.org/officeDocument/2006/relationships/image" Target="../media/image27.png"/><Relationship Id="rId19" Type="http://schemas.openxmlformats.org/officeDocument/2006/relationships/slide" Target="/ppt/slides/slide5.xml"/><Relationship Id="rId18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8.xml"/><Relationship Id="rId21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10.xml"/><Relationship Id="rId4" Type="http://schemas.openxmlformats.org/officeDocument/2006/relationships/image" Target="../media/image8.png"/><Relationship Id="rId9" Type="http://schemas.openxmlformats.org/officeDocument/2006/relationships/slide" Target="/ppt/slides/slide7.xml"/><Relationship Id="rId5" Type="http://schemas.openxmlformats.org/officeDocument/2006/relationships/slide" Target="/ppt/slides/slide7.xml"/><Relationship Id="rId6" Type="http://schemas.openxmlformats.org/officeDocument/2006/relationships/image" Target="../media/image40.png"/><Relationship Id="rId7" Type="http://schemas.openxmlformats.org/officeDocument/2006/relationships/slide" Target="/ppt/slides/slide3.xml"/><Relationship Id="rId8" Type="http://schemas.openxmlformats.org/officeDocument/2006/relationships/image" Target="../media/image10.png"/><Relationship Id="rId11" Type="http://schemas.openxmlformats.org/officeDocument/2006/relationships/hyperlink" Target="https://faunadecomisada.go.cr/recomendaciones/atencion-ante-problemas-de-salud-en-animales" TargetMode="External"/><Relationship Id="rId10" Type="http://schemas.openxmlformats.org/officeDocument/2006/relationships/image" Target="../media/image27.png"/><Relationship Id="rId13" Type="http://schemas.openxmlformats.org/officeDocument/2006/relationships/image" Target="../media/image28.png"/><Relationship Id="rId12" Type="http://schemas.openxmlformats.org/officeDocument/2006/relationships/hyperlink" Target="https://faunadecomisada.go.cr/recomendaciones/recomendaciones-sobre-alimentacion-de-emergencia" TargetMode="External"/><Relationship Id="rId15" Type="http://schemas.openxmlformats.org/officeDocument/2006/relationships/slide" Target="/ppt/slides/slide6.xml"/><Relationship Id="rId14" Type="http://schemas.openxmlformats.org/officeDocument/2006/relationships/slide" Target="/ppt/slides/slide5.xml"/><Relationship Id="rId17" Type="http://schemas.openxmlformats.org/officeDocument/2006/relationships/image" Target="../media/image38.png"/><Relationship Id="rId16" Type="http://schemas.openxmlformats.org/officeDocument/2006/relationships/image" Target="../media/image29.png"/><Relationship Id="rId19" Type="http://schemas.openxmlformats.org/officeDocument/2006/relationships/image" Target="../media/image37.png"/><Relationship Id="rId18" Type="http://schemas.openxmlformats.org/officeDocument/2006/relationships/slide" Target="/ppt/slides/slide7.xml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10.xml"/><Relationship Id="rId4" Type="http://schemas.openxmlformats.org/officeDocument/2006/relationships/image" Target="../media/image8.png"/><Relationship Id="rId9" Type="http://schemas.openxmlformats.org/officeDocument/2006/relationships/slide" Target="/ppt/slides/slide8.xml"/><Relationship Id="rId5" Type="http://schemas.openxmlformats.org/officeDocument/2006/relationships/slide" Target="/ppt/slides/slide8.xml"/><Relationship Id="rId6" Type="http://schemas.openxmlformats.org/officeDocument/2006/relationships/image" Target="../media/image40.png"/><Relationship Id="rId7" Type="http://schemas.openxmlformats.org/officeDocument/2006/relationships/slide" Target="/ppt/slides/slide3.xml"/><Relationship Id="rId8" Type="http://schemas.openxmlformats.org/officeDocument/2006/relationships/image" Target="../media/image10.png"/><Relationship Id="rId11" Type="http://schemas.openxmlformats.org/officeDocument/2006/relationships/hyperlink" Target="https://faunadecomisada.go.cr/recomendaciones/recomendaciones-sobre-el-transporte-de-animales" TargetMode="External"/><Relationship Id="rId10" Type="http://schemas.openxmlformats.org/officeDocument/2006/relationships/image" Target="../media/image27.png"/><Relationship Id="rId13" Type="http://schemas.openxmlformats.org/officeDocument/2006/relationships/slide" Target="/ppt/slides/slide5.xml"/><Relationship Id="rId12" Type="http://schemas.openxmlformats.org/officeDocument/2006/relationships/image" Target="../media/image28.png"/><Relationship Id="rId15" Type="http://schemas.openxmlformats.org/officeDocument/2006/relationships/image" Target="../media/image29.png"/><Relationship Id="rId14" Type="http://schemas.openxmlformats.org/officeDocument/2006/relationships/slide" Target="/ppt/slides/slide6.xml"/><Relationship Id="rId17" Type="http://schemas.openxmlformats.org/officeDocument/2006/relationships/slide" Target="/ppt/slides/slide7.xml"/><Relationship Id="rId16" Type="http://schemas.openxmlformats.org/officeDocument/2006/relationships/image" Target="../media/image38.png"/><Relationship Id="rId19" Type="http://schemas.openxmlformats.org/officeDocument/2006/relationships/slide" Target="/ppt/slides/slide8.xml"/><Relationship Id="rId18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5.png"/><Relationship Id="rId4" Type="http://schemas.openxmlformats.org/officeDocument/2006/relationships/hyperlink" Target="https://hsi.eldomo.info/recomendaciones/atencion-ante-problemas-de-salud-en-animales" TargetMode="External"/><Relationship Id="rId9" Type="http://schemas.openxmlformats.org/officeDocument/2006/relationships/image" Target="../media/image43.png"/><Relationship Id="rId5" Type="http://schemas.openxmlformats.org/officeDocument/2006/relationships/hyperlink" Target="https://hsi.eldomo.info/recomendaciones/recomendaciones-sobre-alimentacion-de-emergencia" TargetMode="External"/><Relationship Id="rId6" Type="http://schemas.openxmlformats.org/officeDocument/2006/relationships/image" Target="../media/image30.png"/><Relationship Id="rId7" Type="http://schemas.openxmlformats.org/officeDocument/2006/relationships/image" Target="../media/image41.png"/><Relationship Id="rId8" Type="http://schemas.openxmlformats.org/officeDocument/2006/relationships/image" Target="../media/image46.png"/><Relationship Id="rId11" Type="http://schemas.openxmlformats.org/officeDocument/2006/relationships/slide" Target="/ppt/slides/slide10.xml"/><Relationship Id="rId10" Type="http://schemas.openxmlformats.org/officeDocument/2006/relationships/image" Target="../media/image47.png"/><Relationship Id="rId13" Type="http://schemas.openxmlformats.org/officeDocument/2006/relationships/slide" Target="/ppt/slides/slide4.xml"/><Relationship Id="rId12" Type="http://schemas.openxmlformats.org/officeDocument/2006/relationships/image" Target="../media/image49.png"/><Relationship Id="rId15" Type="http://schemas.openxmlformats.org/officeDocument/2006/relationships/slide" Target="/ppt/slides/slide3.xml"/><Relationship Id="rId14" Type="http://schemas.openxmlformats.org/officeDocument/2006/relationships/image" Target="../media/image42.png"/><Relationship Id="rId17" Type="http://schemas.openxmlformats.org/officeDocument/2006/relationships/slide" Target="/ppt/slides/slide9.xml"/><Relationship Id="rId16" Type="http://schemas.openxmlformats.org/officeDocument/2006/relationships/image" Target="../media/image48.png"/><Relationship Id="rId1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053325" y="2432348"/>
            <a:ext cx="1893900" cy="1196100"/>
          </a:xfrm>
          <a:prstGeom prst="roundRect">
            <a:avLst>
              <a:gd fmla="val 5660" name="adj"/>
            </a:avLst>
          </a:prstGeom>
          <a:solidFill>
            <a:srgbClr val="CB8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E599"/>
              </a:highlight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069244" y="2445300"/>
            <a:ext cx="18177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Si el permiso no está en regla:</a:t>
            </a:r>
            <a:endParaRPr b="1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183368" y="2840875"/>
            <a:ext cx="17604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procede al decomiso de los animales, jaulas, celulares, etc. y llenado del acta.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43500" y="2432349"/>
            <a:ext cx="1817700" cy="1083300"/>
          </a:xfrm>
          <a:prstGeom prst="roundRect">
            <a:avLst>
              <a:gd fmla="val 5660" name="adj"/>
            </a:avLst>
          </a:prstGeom>
          <a:solidFill>
            <a:srgbClr val="B0D0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E599"/>
              </a:highlight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476350" y="257025"/>
            <a:ext cx="3611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8BAF05"/>
                </a:solidFill>
                <a:latin typeface="Oswald"/>
                <a:ea typeface="Oswald"/>
                <a:cs typeface="Oswald"/>
                <a:sym typeface="Oswald"/>
              </a:rPr>
              <a:t>PLAN DE ACCIÓN ANTE FAUNA DECOMISADA</a:t>
            </a:r>
            <a:endParaRPr sz="1600">
              <a:solidFill>
                <a:srgbClr val="8BAF0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" name="Google Shape;59;p13">
            <a:hlinkClick action="ppaction://hlinksldjump" r:id="rId3"/>
          </p:cNvPr>
          <p:cNvSpPr/>
          <p:nvPr/>
        </p:nvSpPr>
        <p:spPr>
          <a:xfrm>
            <a:off x="135650" y="1610032"/>
            <a:ext cx="1817700" cy="744300"/>
          </a:xfrm>
          <a:prstGeom prst="roundRect">
            <a:avLst>
              <a:gd fmla="val 4363" name="adj"/>
            </a:avLst>
          </a:prstGeom>
          <a:solidFill>
            <a:srgbClr val="8BAF0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Detección de Fauna Silvestre: Acciones iniciales</a:t>
            </a:r>
            <a:endParaRPr/>
          </a:p>
        </p:txBody>
      </p:sp>
      <p:sp>
        <p:nvSpPr>
          <p:cNvPr id="60" name="Google Shape;60;p13">
            <a:hlinkClick action="ppaction://hlinksldjump" r:id="rId4"/>
          </p:cNvPr>
          <p:cNvSpPr/>
          <p:nvPr/>
        </p:nvSpPr>
        <p:spPr>
          <a:xfrm>
            <a:off x="2053318" y="1610032"/>
            <a:ext cx="1893900" cy="744300"/>
          </a:xfrm>
          <a:prstGeom prst="roundRect">
            <a:avLst>
              <a:gd fmla="val 4363" name="adj"/>
            </a:avLst>
          </a:prstGeom>
          <a:solidFill>
            <a:srgbClr val="92592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Verificación de permiso en regla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>
            <a:hlinkClick action="ppaction://hlinksldjump" r:id="rId5"/>
          </p:cNvPr>
          <p:cNvSpPr/>
          <p:nvPr/>
        </p:nvSpPr>
        <p:spPr>
          <a:xfrm>
            <a:off x="4045896" y="1610032"/>
            <a:ext cx="2084100" cy="744300"/>
          </a:xfrm>
          <a:prstGeom prst="roundRect">
            <a:avLst>
              <a:gd fmla="val 4363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Confirmación de si hay especímenes vivos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>
            <a:hlinkClick action="ppaction://hlinksldjump" r:id="rId6"/>
          </p:cNvPr>
          <p:cNvSpPr/>
          <p:nvPr/>
        </p:nvSpPr>
        <p:spPr>
          <a:xfrm>
            <a:off x="6214975" y="1610032"/>
            <a:ext cx="2155200" cy="744300"/>
          </a:xfrm>
          <a:prstGeom prst="roundRect">
            <a:avLst>
              <a:gd fmla="val 4363" name="adj"/>
            </a:avLst>
          </a:prstGeom>
          <a:solidFill>
            <a:srgbClr val="4F765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Existencia de Productos, subproductos o animales muertos</a:t>
            </a:r>
            <a:endParaRPr/>
          </a:p>
        </p:txBody>
      </p:sp>
      <p:pic>
        <p:nvPicPr>
          <p:cNvPr id="63" name="Google Shape;63;p13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-424" r="75320" t="0"/>
          <a:stretch/>
        </p:blipFill>
        <p:spPr>
          <a:xfrm>
            <a:off x="356638" y="724209"/>
            <a:ext cx="1391437" cy="82425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0" y="0"/>
            <a:ext cx="8477100" cy="216000"/>
          </a:xfrm>
          <a:prstGeom prst="rect">
            <a:avLst/>
          </a:prstGeom>
          <a:solidFill>
            <a:srgbClr val="958480"/>
          </a:solidFill>
          <a:ln>
            <a:noFill/>
          </a:ln>
        </p:spPr>
        <p:txBody>
          <a:bodyPr anchorCtr="0" anchor="ctr" bIns="82975" lIns="82975" spcFirstLastPara="1" rIns="82975" wrap="square" tIns="82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 </a:t>
            </a:r>
            <a:endParaRPr sz="1300"/>
          </a:p>
        </p:txBody>
      </p:sp>
      <p:sp>
        <p:nvSpPr>
          <p:cNvPr id="65" name="Google Shape;65;p13"/>
          <p:cNvSpPr txBox="1"/>
          <p:nvPr/>
        </p:nvSpPr>
        <p:spPr>
          <a:xfrm>
            <a:off x="333150" y="-24450"/>
            <a:ext cx="7963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82975" lIns="82975" spcFirstLastPara="1" rIns="82975" wrap="square" tIns="82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GUÍA PARA EL MANEJO DE ANIMALES DECOMISADOS Y RESCATADOS DE COSTA RICA</a:t>
            </a:r>
            <a:endParaRPr sz="7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6" name="Google Shape;66;p13">
            <a:hlinkClick action="ppaction://hlinksldjump" r:id="rId9"/>
          </p:cNvPr>
          <p:cNvPicPr preferRelativeResize="0"/>
          <p:nvPr/>
        </p:nvPicPr>
        <p:blipFill rotWithShape="1">
          <a:blip r:embed="rId8">
            <a:alphaModFix/>
          </a:blip>
          <a:srcRect b="0" l="26001" r="49612" t="0"/>
          <a:stretch/>
        </p:blipFill>
        <p:spPr>
          <a:xfrm>
            <a:off x="2350653" y="719417"/>
            <a:ext cx="1351630" cy="82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action="ppaction://hlinksldjump" r:id="rId10"/>
          </p:cNvPr>
          <p:cNvPicPr preferRelativeResize="0"/>
          <p:nvPr/>
        </p:nvPicPr>
        <p:blipFill rotWithShape="1">
          <a:blip r:embed="rId8">
            <a:alphaModFix/>
          </a:blip>
          <a:srcRect b="0" l="50389" r="24505" t="0"/>
          <a:stretch/>
        </p:blipFill>
        <p:spPr>
          <a:xfrm>
            <a:off x="4320655" y="719417"/>
            <a:ext cx="1391437" cy="82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action="ppaction://hlinksldjump" r:id="rId11"/>
          </p:cNvPr>
          <p:cNvPicPr preferRelativeResize="0"/>
          <p:nvPr/>
        </p:nvPicPr>
        <p:blipFill rotWithShape="1">
          <a:blip r:embed="rId8">
            <a:alphaModFix/>
          </a:blip>
          <a:srcRect b="0" l="75493" r="-3545" t="0"/>
          <a:stretch/>
        </p:blipFill>
        <p:spPr>
          <a:xfrm>
            <a:off x="6418410" y="728267"/>
            <a:ext cx="1554749" cy="82425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/>
          <p:nvPr/>
        </p:nvSpPr>
        <p:spPr>
          <a:xfrm>
            <a:off x="9254107" y="1881526"/>
            <a:ext cx="1388400" cy="297000"/>
          </a:xfrm>
          <a:prstGeom prst="roundRect">
            <a:avLst>
              <a:gd fmla="val 16667" name="adj"/>
            </a:avLst>
          </a:prstGeom>
          <a:solidFill>
            <a:srgbClr val="245E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296950" y="2459875"/>
            <a:ext cx="16659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245E52"/>
                </a:solidFill>
                <a:latin typeface="Poppins"/>
                <a:ea typeface="Poppins"/>
                <a:cs typeface="Poppins"/>
                <a:sym typeface="Poppins"/>
              </a:rPr>
              <a:t>Se solicitan los permisos</a:t>
            </a:r>
            <a:endParaRPr sz="1000">
              <a:solidFill>
                <a:srgbClr val="245E5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245E52"/>
                </a:solidFill>
                <a:latin typeface="Poppins"/>
                <a:ea typeface="Poppins"/>
                <a:cs typeface="Poppins"/>
                <a:sym typeface="Poppins"/>
              </a:rPr>
              <a:t>Se identifica la especie</a:t>
            </a:r>
            <a:endParaRPr sz="1000">
              <a:solidFill>
                <a:srgbClr val="245E5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245E52"/>
                </a:solidFill>
                <a:latin typeface="Poppins"/>
                <a:ea typeface="Poppins"/>
                <a:cs typeface="Poppins"/>
                <a:sym typeface="Poppins"/>
              </a:rPr>
              <a:t>Se evalúan los permisos</a:t>
            </a:r>
            <a:endParaRPr sz="1000">
              <a:solidFill>
                <a:srgbClr val="245E5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249426" y="2606055"/>
            <a:ext cx="63000" cy="63000"/>
          </a:xfrm>
          <a:prstGeom prst="ellipse">
            <a:avLst/>
          </a:prstGeom>
          <a:solidFill>
            <a:srgbClr val="6793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  <a:highlight>
                <a:srgbClr val="B0D037"/>
              </a:highlight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249426" y="2951162"/>
            <a:ext cx="63000" cy="63000"/>
          </a:xfrm>
          <a:prstGeom prst="ellipse">
            <a:avLst/>
          </a:prstGeom>
          <a:solidFill>
            <a:srgbClr val="6793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  <a:highlight>
                <a:srgbClr val="B0D037"/>
              </a:highlight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249426" y="3127409"/>
            <a:ext cx="63000" cy="63000"/>
          </a:xfrm>
          <a:prstGeom prst="ellipse">
            <a:avLst/>
          </a:prstGeom>
          <a:solidFill>
            <a:srgbClr val="6793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  <a:highlight>
                <a:srgbClr val="B0D037"/>
              </a:highlight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6213900" y="2448349"/>
            <a:ext cx="2155200" cy="1446000"/>
          </a:xfrm>
          <a:prstGeom prst="roundRect">
            <a:avLst>
              <a:gd fmla="val 5660" name="adj"/>
            </a:avLst>
          </a:prstGeom>
          <a:solidFill>
            <a:srgbClr val="659B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E599"/>
              </a:highlight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6316075" y="2459390"/>
            <a:ext cx="19197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Si hay productos o subproductos o animales muertos:</a:t>
            </a:r>
            <a:endParaRPr sz="10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6418408" y="3182280"/>
            <a:ext cx="69300" cy="63000"/>
          </a:xfrm>
          <a:prstGeom prst="ellipse">
            <a:avLst/>
          </a:prstGeom>
          <a:solidFill>
            <a:srgbClr val="BDD8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  <a:highlight>
                <a:srgbClr val="B0D037"/>
              </a:highlight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6418408" y="3523134"/>
            <a:ext cx="69300" cy="63000"/>
          </a:xfrm>
          <a:prstGeom prst="ellipse">
            <a:avLst/>
          </a:prstGeom>
          <a:solidFill>
            <a:srgbClr val="BDD8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  <a:highlight>
                <a:srgbClr val="B0D037"/>
              </a:highlight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2144069" y="2983239"/>
            <a:ext cx="63000" cy="63000"/>
          </a:xfrm>
          <a:prstGeom prst="ellipse">
            <a:avLst/>
          </a:prstGeom>
          <a:solidFill>
            <a:srgbClr val="9259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  <a:highlight>
                <a:srgbClr val="B0D037"/>
              </a:highlight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6475145" y="3035965"/>
            <a:ext cx="17604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 procesan como evidencia</a:t>
            </a:r>
            <a:endParaRPr sz="10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 presenta informe a la fiscalía.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4031925" y="2440124"/>
            <a:ext cx="2084100" cy="1659900"/>
          </a:xfrm>
          <a:prstGeom prst="roundRect">
            <a:avLst>
              <a:gd fmla="val 5660" name="adj"/>
            </a:avLst>
          </a:prstGeom>
          <a:solidFill>
            <a:srgbClr val="65D8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E599"/>
              </a:highlight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4038305" y="2451159"/>
            <a:ext cx="20841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000">
                <a:solidFill>
                  <a:srgbClr val="007783"/>
                </a:solidFill>
                <a:latin typeface="Poppins"/>
                <a:ea typeface="Poppins"/>
                <a:cs typeface="Poppins"/>
                <a:sym typeface="Poppins"/>
              </a:rPr>
              <a:t>Si hay especímenes vivos:</a:t>
            </a:r>
            <a:endParaRPr b="1" sz="1000">
              <a:solidFill>
                <a:srgbClr val="00778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4140638" y="2852789"/>
            <a:ext cx="69300" cy="63000"/>
          </a:xfrm>
          <a:prstGeom prst="ellipse">
            <a:avLst/>
          </a:prstGeom>
          <a:solidFill>
            <a:srgbClr val="0077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  <a:highlight>
                <a:srgbClr val="B0D037"/>
              </a:highlight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4140638" y="3024782"/>
            <a:ext cx="69300" cy="63000"/>
          </a:xfrm>
          <a:prstGeom prst="ellipse">
            <a:avLst/>
          </a:prstGeom>
          <a:solidFill>
            <a:srgbClr val="0077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  <a:highlight>
                <a:srgbClr val="B0D037"/>
              </a:highlight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4197381" y="2706474"/>
            <a:ext cx="18939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778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 clasifican y se cuentan.</a:t>
            </a:r>
            <a:endParaRPr sz="1000">
              <a:solidFill>
                <a:srgbClr val="00778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778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 procesa a los animales según las recomendaciones de este Plan de Acción.</a:t>
            </a:r>
            <a:endParaRPr sz="1000">
              <a:solidFill>
                <a:srgbClr val="00778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778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 presenta informe a la fiscalía.</a:t>
            </a:r>
            <a:endParaRPr sz="1000">
              <a:solidFill>
                <a:srgbClr val="00778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140638" y="3724916"/>
            <a:ext cx="69300" cy="63000"/>
          </a:xfrm>
          <a:prstGeom prst="ellipse">
            <a:avLst/>
          </a:prstGeom>
          <a:solidFill>
            <a:srgbClr val="0077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  <a:highlight>
                <a:srgbClr val="B0D037"/>
              </a:highlight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48423" y="3585166"/>
            <a:ext cx="834549" cy="8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1073847" y="3702634"/>
            <a:ext cx="24135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Haga clic sobre cada paso para conocer la información para actuar</a:t>
            </a:r>
            <a:endParaRPr i="1"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8" name="Google Shape;88;p13"/>
          <p:cNvCxnSpPr/>
          <p:nvPr/>
        </p:nvCxnSpPr>
        <p:spPr>
          <a:xfrm>
            <a:off x="1136114" y="4177990"/>
            <a:ext cx="555600" cy="0"/>
          </a:xfrm>
          <a:prstGeom prst="straightConnector1">
            <a:avLst/>
          </a:prstGeom>
          <a:noFill/>
          <a:ln cap="flat" cmpd="sng" w="28575">
            <a:solidFill>
              <a:srgbClr val="8BAF0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39078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2"/>
          <p:cNvSpPr/>
          <p:nvPr/>
        </p:nvSpPr>
        <p:spPr>
          <a:xfrm>
            <a:off x="-21350" y="2341826"/>
            <a:ext cx="8540400" cy="2096700"/>
          </a:xfrm>
          <a:prstGeom prst="rect">
            <a:avLst/>
          </a:prstGeom>
          <a:solidFill>
            <a:srgbClr val="C6AF39"/>
          </a:solidFill>
          <a:ln>
            <a:noFill/>
          </a:ln>
        </p:spPr>
        <p:txBody>
          <a:bodyPr anchorCtr="0" anchor="ctr" bIns="83075" lIns="83075" spcFirstLastPara="1" rIns="83075" wrap="square" tIns="83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grpSp>
        <p:nvGrpSpPr>
          <p:cNvPr id="461" name="Google Shape;461;p22"/>
          <p:cNvGrpSpPr/>
          <p:nvPr/>
        </p:nvGrpSpPr>
        <p:grpSpPr>
          <a:xfrm>
            <a:off x="828675" y="644900"/>
            <a:ext cx="6819900" cy="2773275"/>
            <a:chOff x="828675" y="1025900"/>
            <a:chExt cx="6819900" cy="2773275"/>
          </a:xfrm>
        </p:grpSpPr>
        <p:sp>
          <p:nvSpPr>
            <p:cNvPr id="462" name="Google Shape;462;p22"/>
            <p:cNvSpPr/>
            <p:nvPr/>
          </p:nvSpPr>
          <p:spPr>
            <a:xfrm>
              <a:off x="828675" y="1025900"/>
              <a:ext cx="6819900" cy="1240500"/>
            </a:xfrm>
            <a:prstGeom prst="roundRect">
              <a:avLst>
                <a:gd fmla="val 16667" name="adj"/>
              </a:avLst>
            </a:prstGeom>
            <a:solidFill>
              <a:srgbClr val="606A58"/>
            </a:solidFill>
            <a:ln>
              <a:noFill/>
            </a:ln>
          </p:spPr>
          <p:txBody>
            <a:bodyPr anchorCtr="0" anchor="ctr" bIns="82975" lIns="82975" spcFirstLastPara="1" rIns="82975" wrap="square" tIns="829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pic>
          <p:nvPicPr>
            <p:cNvPr id="463" name="Google Shape;463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68489" y="3085225"/>
              <a:ext cx="5140272" cy="7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4" name="Google Shape;464;p22"/>
            <p:cNvSpPr txBox="1"/>
            <p:nvPr/>
          </p:nvSpPr>
          <p:spPr>
            <a:xfrm>
              <a:off x="1837325" y="1219850"/>
              <a:ext cx="5761800" cy="8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2975" lIns="82975" spcFirstLastPara="1" rIns="82975" wrap="square" tIns="829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4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GUÍA PARA EL MANEJO DE ANIMALES SILVESTRES DECOMISADOS Y RESCATADOS DE COSTA RICA</a:t>
              </a:r>
              <a:endPara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pic>
          <p:nvPicPr>
            <p:cNvPr id="465" name="Google Shape;465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73396" y="1289177"/>
              <a:ext cx="583975" cy="713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6" name="Google Shape;466;p22">
            <a:hlinkClick action="ppaction://hlinkshowjump?jump=firstslide"/>
          </p:cNvPr>
          <p:cNvSpPr/>
          <p:nvPr/>
        </p:nvSpPr>
        <p:spPr>
          <a:xfrm>
            <a:off x="6246047" y="3950556"/>
            <a:ext cx="2045700" cy="401400"/>
          </a:xfrm>
          <a:prstGeom prst="roundRect">
            <a:avLst>
              <a:gd fmla="val 16667" name="adj"/>
            </a:avLst>
          </a:prstGeom>
          <a:solidFill>
            <a:srgbClr val="245E52"/>
          </a:solidFill>
          <a:ln>
            <a:noFill/>
          </a:ln>
        </p:spPr>
        <p:txBody>
          <a:bodyPr anchorCtr="0" anchor="ctr" bIns="82800" lIns="82800" spcFirstLastPara="1" rIns="82800" wrap="square" tIns="82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←</a:t>
            </a:r>
            <a:r>
              <a:rPr b="1" lang="es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</a:t>
            </a:r>
            <a:r>
              <a:rPr lang="es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Volver al inicio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6019" y="1413000"/>
            <a:ext cx="361032" cy="2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719" y="1413000"/>
            <a:ext cx="361032" cy="2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844" y="1413000"/>
            <a:ext cx="361032" cy="2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289283" y="1313391"/>
            <a:ext cx="1534200" cy="1398600"/>
          </a:xfrm>
          <a:prstGeom prst="roundRect">
            <a:avLst>
              <a:gd fmla="val 7143" name="adj"/>
            </a:avLst>
          </a:prstGeom>
          <a:solidFill>
            <a:srgbClr val="EDEF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385742" y="1476761"/>
            <a:ext cx="1341300" cy="11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245E52"/>
                </a:solidFill>
                <a:latin typeface="Poppins"/>
                <a:ea typeface="Poppins"/>
                <a:cs typeface="Poppins"/>
                <a:sym typeface="Poppins"/>
              </a:rPr>
              <a:t>Puede ser un espécimen vivo o muerto, partes, productos o derivados de vida silvestre</a:t>
            </a:r>
            <a:endParaRPr sz="1000">
              <a:solidFill>
                <a:srgbClr val="245E5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883231" y="1296486"/>
            <a:ext cx="1822500" cy="2326200"/>
          </a:xfrm>
          <a:prstGeom prst="roundRect">
            <a:avLst>
              <a:gd fmla="val 4363" name="adj"/>
            </a:avLst>
          </a:prstGeom>
          <a:solidFill>
            <a:srgbClr val="245E5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solicitan los permisos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8656" y="1116861"/>
            <a:ext cx="451675" cy="4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1942331" y="2191661"/>
            <a:ext cx="1704300" cy="1274100"/>
          </a:xfrm>
          <a:prstGeom prst="roundRect">
            <a:avLst>
              <a:gd fmla="val 71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Permisos de transporte, tenencia, exportación o importación de la autoridad competente (MINAE-SINAC)</a:t>
            </a:r>
            <a:endParaRPr sz="900"/>
          </a:p>
        </p:txBody>
      </p:sp>
      <p:sp>
        <p:nvSpPr>
          <p:cNvPr id="101" name="Google Shape;101;p14"/>
          <p:cNvSpPr/>
          <p:nvPr/>
        </p:nvSpPr>
        <p:spPr>
          <a:xfrm>
            <a:off x="4083625" y="1290225"/>
            <a:ext cx="1822500" cy="3032100"/>
          </a:xfrm>
          <a:prstGeom prst="roundRect">
            <a:avLst>
              <a:gd fmla="val 4363" name="adj"/>
            </a:avLst>
          </a:prstGeom>
          <a:solidFill>
            <a:srgbClr val="245E5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identifica la especie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9047" y="1110608"/>
            <a:ext cx="451675" cy="4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6227997" y="1290245"/>
            <a:ext cx="1822500" cy="2326200"/>
          </a:xfrm>
          <a:prstGeom prst="roundRect">
            <a:avLst>
              <a:gd fmla="val 4363" name="adj"/>
            </a:avLst>
          </a:prstGeom>
          <a:solidFill>
            <a:srgbClr val="245E5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evalúan los permisos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6">
            <a:alphaModFix/>
          </a:blip>
          <a:srcRect b="396" l="0" r="0" t="386"/>
          <a:stretch/>
        </p:blipFill>
        <p:spPr>
          <a:xfrm>
            <a:off x="6913422" y="1110620"/>
            <a:ext cx="451675" cy="4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6287097" y="2185420"/>
            <a:ext cx="1704300" cy="1274100"/>
          </a:xfrm>
          <a:prstGeom prst="roundRect">
            <a:avLst>
              <a:gd fmla="val 71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Tipo de permiso, vigencia, correspondencia  con las especies detectadas, que el documento no esté alterado, se sigue la ruta indicada, vehículo autorizado etc.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4142725" y="2141250"/>
            <a:ext cx="1704300" cy="2034900"/>
          </a:xfrm>
          <a:prstGeom prst="roundRect">
            <a:avLst>
              <a:gd fmla="val 71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pic>
        <p:nvPicPr>
          <p:cNvPr id="107" name="Google Shape;10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97651" y="2536638"/>
            <a:ext cx="190425" cy="1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77048" y="3291035"/>
            <a:ext cx="259877" cy="2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97652" y="2768283"/>
            <a:ext cx="190422" cy="179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97650" y="3625235"/>
            <a:ext cx="230175" cy="1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06750" y="3913597"/>
            <a:ext cx="230175" cy="131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297650" y="3003215"/>
            <a:ext cx="218675" cy="195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4573525" y="3813002"/>
            <a:ext cx="8901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 u="sng">
                <a:solidFill>
                  <a:srgbClr val="245E52"/>
                </a:solidFill>
                <a:latin typeface="Poppins"/>
                <a:ea typeface="Poppins"/>
                <a:cs typeface="Poppins"/>
                <a:sym typeface="Poppins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Mamíferos</a:t>
            </a:r>
            <a:endParaRPr sz="900" u="sng">
              <a:solidFill>
                <a:srgbClr val="245E5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45E5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4573525" y="2938917"/>
            <a:ext cx="9906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 u="sng">
                <a:solidFill>
                  <a:srgbClr val="245E52"/>
                </a:solidFill>
                <a:latin typeface="Poppins"/>
                <a:ea typeface="Poppins"/>
                <a:cs typeface="Poppins"/>
                <a:sym typeface="Poppins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Reptiles</a:t>
            </a:r>
            <a:endParaRPr sz="900" u="sng">
              <a:solidFill>
                <a:srgbClr val="245E5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45E5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4573525" y="2686590"/>
            <a:ext cx="771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u="sng">
                <a:solidFill>
                  <a:srgbClr val="245E52"/>
                </a:solidFill>
                <a:latin typeface="Poppins"/>
                <a:ea typeface="Poppins"/>
                <a:cs typeface="Poppins"/>
                <a:sym typeface="Poppins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Aves</a:t>
            </a:r>
            <a:endParaRPr sz="900">
              <a:solidFill>
                <a:srgbClr val="245E5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4573525" y="2438139"/>
            <a:ext cx="7710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u="sng">
                <a:solidFill>
                  <a:srgbClr val="245E52"/>
                </a:solidFill>
                <a:latin typeface="Poppins"/>
                <a:ea typeface="Poppins"/>
                <a:cs typeface="Poppins"/>
                <a:sym typeface="Poppins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Anfibios</a:t>
            </a:r>
            <a:endParaRPr sz="900">
              <a:solidFill>
                <a:srgbClr val="245E5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4589725" y="3241461"/>
            <a:ext cx="958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u="sng">
                <a:solidFill>
                  <a:srgbClr val="245E52"/>
                </a:solidFill>
                <a:latin typeface="Poppins"/>
                <a:ea typeface="Poppins"/>
                <a:cs typeface="Poppins"/>
                <a:sym typeface="Poppins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Artrópodos</a:t>
            </a:r>
            <a:endParaRPr sz="900">
              <a:solidFill>
                <a:srgbClr val="245E5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4573525" y="3527853"/>
            <a:ext cx="1403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u="sng">
                <a:solidFill>
                  <a:srgbClr val="245E52"/>
                </a:solidFill>
                <a:latin typeface="Poppins"/>
                <a:ea typeface="Poppins"/>
                <a:cs typeface="Poppins"/>
                <a:sym typeface="Poppins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Animales marinos</a:t>
            </a:r>
            <a:endParaRPr sz="900" u="sng">
              <a:solidFill>
                <a:srgbClr val="245E5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791900" y="292574"/>
            <a:ext cx="2929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es" sz="2200">
                <a:solidFill>
                  <a:srgbClr val="245E52"/>
                </a:solidFill>
                <a:latin typeface="Poppins"/>
                <a:ea typeface="Poppins"/>
                <a:cs typeface="Poppins"/>
                <a:sym typeface="Poppins"/>
              </a:rPr>
              <a:t>Detección de fauna silvestre</a:t>
            </a:r>
            <a:endParaRPr sz="2400">
              <a:solidFill>
                <a:srgbClr val="245E52"/>
              </a:solidFill>
            </a:endParaRPr>
          </a:p>
        </p:txBody>
      </p:sp>
      <p:pic>
        <p:nvPicPr>
          <p:cNvPr id="120" name="Google Shape;120;p14">
            <a:hlinkClick action="ppaction://hlinksldjump" r:id="rId19"/>
          </p:cNvPr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049276" y="88197"/>
            <a:ext cx="1227781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>
            <a:hlinkClick action="ppaction://hlinksldjump" r:id="rId21"/>
          </p:cNvPr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009463" y="88197"/>
            <a:ext cx="1225696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>
            <a:hlinkClick action="ppaction://hlinksldjump" r:id="rId23"/>
          </p:cNvPr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987442" y="88197"/>
            <a:ext cx="1225696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>
            <a:hlinkClick action="ppaction://hlinksldjump" r:id="rId25"/>
          </p:cNvPr>
          <p:cNvPicPr preferRelativeResize="0"/>
          <p:nvPr/>
        </p:nvPicPr>
        <p:blipFill rotWithShape="1">
          <a:blip r:embed="rId26">
            <a:alphaModFix/>
          </a:blip>
          <a:srcRect b="327" l="0" r="0" t="317"/>
          <a:stretch/>
        </p:blipFill>
        <p:spPr>
          <a:xfrm>
            <a:off x="4188654" y="88197"/>
            <a:ext cx="1010991" cy="3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/>
          <p:nvPr/>
        </p:nvSpPr>
        <p:spPr>
          <a:xfrm>
            <a:off x="289275" y="442625"/>
            <a:ext cx="451800" cy="451800"/>
          </a:xfrm>
          <a:prstGeom prst="ellipse">
            <a:avLst/>
          </a:prstGeom>
          <a:solidFill>
            <a:srgbClr val="8BAF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289275" y="380625"/>
            <a:ext cx="45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1" sz="2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4196625" y="2173798"/>
            <a:ext cx="1131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" sz="900">
                <a:solidFill>
                  <a:srgbClr val="606A58"/>
                </a:solidFill>
                <a:latin typeface="Poppins"/>
                <a:ea typeface="Poppins"/>
                <a:cs typeface="Poppins"/>
                <a:sym typeface="Poppins"/>
              </a:rPr>
              <a:t>Revisar:</a:t>
            </a:r>
            <a:endParaRPr i="1" sz="1300">
              <a:solidFill>
                <a:srgbClr val="606A5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p15"/>
          <p:cNvCxnSpPr/>
          <p:nvPr/>
        </p:nvCxnSpPr>
        <p:spPr>
          <a:xfrm>
            <a:off x="2702050" y="3189000"/>
            <a:ext cx="49089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5"/>
          <p:cNvCxnSpPr>
            <a:endCxn id="133" idx="3"/>
          </p:cNvCxnSpPr>
          <p:nvPr/>
        </p:nvCxnSpPr>
        <p:spPr>
          <a:xfrm>
            <a:off x="2716204" y="1448081"/>
            <a:ext cx="4789500" cy="90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15"/>
          <p:cNvCxnSpPr/>
          <p:nvPr/>
        </p:nvCxnSpPr>
        <p:spPr>
          <a:xfrm flipH="1" rot="10800000">
            <a:off x="2187975" y="1460775"/>
            <a:ext cx="451500" cy="8526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5"/>
          <p:cNvCxnSpPr/>
          <p:nvPr/>
        </p:nvCxnSpPr>
        <p:spPr>
          <a:xfrm rot="10800000">
            <a:off x="2162825" y="2332175"/>
            <a:ext cx="507900" cy="8589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6" name="Google Shape;13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4561" y="2617980"/>
            <a:ext cx="2347154" cy="1135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15"/>
          <p:cNvGrpSpPr/>
          <p:nvPr/>
        </p:nvGrpSpPr>
        <p:grpSpPr>
          <a:xfrm>
            <a:off x="-81350" y="1865388"/>
            <a:ext cx="2671200" cy="915300"/>
            <a:chOff x="297850" y="1571350"/>
            <a:chExt cx="2671200" cy="915300"/>
          </a:xfrm>
        </p:grpSpPr>
        <p:pic>
          <p:nvPicPr>
            <p:cNvPr id="138" name="Google Shape;138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4600" y="1571350"/>
              <a:ext cx="2037725" cy="915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5"/>
            <p:cNvSpPr txBox="1"/>
            <p:nvPr/>
          </p:nvSpPr>
          <p:spPr>
            <a:xfrm>
              <a:off x="297850" y="1729800"/>
              <a:ext cx="2671200" cy="3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¿El permiso está </a:t>
              </a:r>
              <a:endParaRPr b="1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None/>
              </a:pPr>
              <a:r>
                <a:rPr b="1" lang="es" sz="1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en regla?</a:t>
              </a:r>
              <a:endParaRPr sz="1600">
                <a:solidFill>
                  <a:schemeClr val="dk2"/>
                </a:solidFill>
              </a:endParaRPr>
            </a:p>
          </p:txBody>
        </p:sp>
      </p:grpSp>
      <p:sp>
        <p:nvSpPr>
          <p:cNvPr id="140" name="Google Shape;140;p15"/>
          <p:cNvSpPr txBox="1"/>
          <p:nvPr/>
        </p:nvSpPr>
        <p:spPr>
          <a:xfrm>
            <a:off x="3887288" y="2693905"/>
            <a:ext cx="16941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procede al decomiso de los animales, jaulas, celulares, etc. y llenado del acta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1" name="Google Shape;14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8693" y="2935876"/>
            <a:ext cx="555340" cy="5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98693" y="1203951"/>
            <a:ext cx="555340" cy="506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3155185" y="1045939"/>
            <a:ext cx="1402156" cy="822271"/>
            <a:chOff x="4113010" y="1125464"/>
            <a:chExt cx="1402156" cy="822271"/>
          </a:xfrm>
        </p:grpSpPr>
        <p:pic>
          <p:nvPicPr>
            <p:cNvPr id="144" name="Google Shape;144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113010" y="1125464"/>
              <a:ext cx="1402156" cy="822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166070" y="1354199"/>
              <a:ext cx="398987" cy="36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15"/>
            <p:cNvSpPr txBox="1"/>
            <p:nvPr/>
          </p:nvSpPr>
          <p:spPr>
            <a:xfrm>
              <a:off x="4569875" y="1333650"/>
              <a:ext cx="845100" cy="5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</a:pPr>
              <a:r>
                <a:rPr lang="es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Se deja continuar</a:t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47" name="Google Shape;147;p15"/>
          <p:cNvGrpSpPr/>
          <p:nvPr/>
        </p:nvGrpSpPr>
        <p:grpSpPr>
          <a:xfrm>
            <a:off x="4792000" y="999431"/>
            <a:ext cx="2713704" cy="915300"/>
            <a:chOff x="-656750" y="3391694"/>
            <a:chExt cx="2713704" cy="915300"/>
          </a:xfrm>
        </p:grpSpPr>
        <p:grpSp>
          <p:nvGrpSpPr>
            <p:cNvPr id="148" name="Google Shape;148;p15"/>
            <p:cNvGrpSpPr/>
            <p:nvPr/>
          </p:nvGrpSpPr>
          <p:grpSpPr>
            <a:xfrm>
              <a:off x="-656750" y="3391694"/>
              <a:ext cx="2713704" cy="915300"/>
              <a:chOff x="-656750" y="3391694"/>
              <a:chExt cx="2713704" cy="915300"/>
            </a:xfrm>
          </p:grpSpPr>
          <p:pic>
            <p:nvPicPr>
              <p:cNvPr id="133" name="Google Shape;133;p15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-656750" y="3391694"/>
                <a:ext cx="2713704" cy="915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Google Shape;149;p15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-442575" y="3666946"/>
                <a:ext cx="952585" cy="364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0" name="Google Shape;150;p15"/>
            <p:cNvSpPr txBox="1"/>
            <p:nvPr/>
          </p:nvSpPr>
          <p:spPr>
            <a:xfrm>
              <a:off x="606000" y="3541100"/>
              <a:ext cx="1241700" cy="61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50">
                  <a:solidFill>
                    <a:srgbClr val="494949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Informar al MINAE del permiso para registro interno</a:t>
              </a:r>
              <a:endParaRPr sz="850">
                <a:solidFill>
                  <a:srgbClr val="494949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pic>
        <p:nvPicPr>
          <p:cNvPr id="151" name="Google Shape;151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49288" y="3012968"/>
            <a:ext cx="398975" cy="36479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 txBox="1"/>
          <p:nvPr/>
        </p:nvSpPr>
        <p:spPr>
          <a:xfrm>
            <a:off x="791900" y="292574"/>
            <a:ext cx="2929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es" sz="2200">
                <a:solidFill>
                  <a:srgbClr val="245E52"/>
                </a:solidFill>
                <a:latin typeface="Poppins"/>
                <a:ea typeface="Poppins"/>
                <a:cs typeface="Poppins"/>
                <a:sym typeface="Poppins"/>
              </a:rPr>
              <a:t>Revisión de permisos</a:t>
            </a:r>
            <a:endParaRPr sz="2400">
              <a:solidFill>
                <a:srgbClr val="245E52"/>
              </a:solidFill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289275" y="442625"/>
            <a:ext cx="451800" cy="451800"/>
          </a:xfrm>
          <a:prstGeom prst="ellipse">
            <a:avLst/>
          </a:prstGeom>
          <a:solidFill>
            <a:srgbClr val="9259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5"/>
          <p:cNvSpPr txBox="1"/>
          <p:nvPr/>
        </p:nvSpPr>
        <p:spPr>
          <a:xfrm>
            <a:off x="334875" y="400050"/>
            <a:ext cx="360600" cy="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1" sz="2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55" name="Google Shape;155;p15"/>
          <p:cNvCxnSpPr>
            <a:stCxn id="156" idx="0"/>
          </p:cNvCxnSpPr>
          <p:nvPr/>
        </p:nvCxnSpPr>
        <p:spPr>
          <a:xfrm>
            <a:off x="7606200" y="2228150"/>
            <a:ext cx="0" cy="9789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15"/>
          <p:cNvCxnSpPr/>
          <p:nvPr/>
        </p:nvCxnSpPr>
        <p:spPr>
          <a:xfrm>
            <a:off x="7615250" y="2300300"/>
            <a:ext cx="743100" cy="48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6" name="Google Shape;156;p15"/>
          <p:cNvSpPr/>
          <p:nvPr/>
        </p:nvSpPr>
        <p:spPr>
          <a:xfrm>
            <a:off x="7534050" y="2228150"/>
            <a:ext cx="144300" cy="144300"/>
          </a:xfrm>
          <a:prstGeom prst="ellipse">
            <a:avLst/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15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049276" y="88197"/>
            <a:ext cx="1227781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>
            <a:hlinkClick action="ppaction://hlinksldjump"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009463" y="88197"/>
            <a:ext cx="1225696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>
            <a:hlinkClick action="ppaction://hlinksldjump" r:id="rId16"/>
          </p:cNvPr>
          <p:cNvPicPr preferRelativeResize="0"/>
          <p:nvPr/>
        </p:nvPicPr>
        <p:blipFill rotWithShape="1">
          <a:blip r:embed="rId17">
            <a:alphaModFix/>
          </a:blip>
          <a:srcRect b="327" l="0" r="0" t="317"/>
          <a:stretch/>
        </p:blipFill>
        <p:spPr>
          <a:xfrm>
            <a:off x="4987442" y="88197"/>
            <a:ext cx="1225696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>
            <a:hlinkClick action="ppaction://hlinksldjump" r:id="rId18"/>
          </p:cNvPr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188654" y="88197"/>
            <a:ext cx="1010991" cy="3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/>
          <p:nvPr/>
        </p:nvSpPr>
        <p:spPr>
          <a:xfrm>
            <a:off x="2985125" y="1385500"/>
            <a:ext cx="3321900" cy="2911200"/>
          </a:xfrm>
          <a:prstGeom prst="roundRect">
            <a:avLst>
              <a:gd fmla="val 3740" name="adj"/>
            </a:avLst>
          </a:prstGeom>
          <a:solidFill>
            <a:srgbClr val="EDEFE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2443325" y="1692700"/>
            <a:ext cx="777375" cy="1367431"/>
          </a:xfrm>
          <a:custGeom>
            <a:rect b="b" l="l" r="r" t="t"/>
            <a:pathLst>
              <a:path extrusionOk="0" h="95043" w="31095">
                <a:moveTo>
                  <a:pt x="0" y="95043"/>
                </a:moveTo>
                <a:lnTo>
                  <a:pt x="15046" y="95043"/>
                </a:lnTo>
                <a:lnTo>
                  <a:pt x="15046" y="0"/>
                </a:lnTo>
                <a:lnTo>
                  <a:pt x="31095" y="0"/>
                </a:lnTo>
              </a:path>
            </a:pathLst>
          </a:cu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68" name="Google Shape;168;p16"/>
          <p:cNvCxnSpPr>
            <a:stCxn id="169" idx="3"/>
          </p:cNvCxnSpPr>
          <p:nvPr/>
        </p:nvCxnSpPr>
        <p:spPr>
          <a:xfrm>
            <a:off x="6166600" y="3946399"/>
            <a:ext cx="1887600" cy="27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0" name="Google Shape;1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6150" y="1819472"/>
            <a:ext cx="167600" cy="23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6150" y="2714224"/>
            <a:ext cx="167600" cy="2385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16"/>
          <p:cNvCxnSpPr>
            <a:endCxn id="173" idx="2"/>
          </p:cNvCxnSpPr>
          <p:nvPr/>
        </p:nvCxnSpPr>
        <p:spPr>
          <a:xfrm>
            <a:off x="2515539" y="1307075"/>
            <a:ext cx="19200" cy="18573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16"/>
          <p:cNvCxnSpPr/>
          <p:nvPr/>
        </p:nvCxnSpPr>
        <p:spPr>
          <a:xfrm rot="10800000">
            <a:off x="1897445" y="2324095"/>
            <a:ext cx="6324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16"/>
          <p:cNvCxnSpPr/>
          <p:nvPr/>
        </p:nvCxnSpPr>
        <p:spPr>
          <a:xfrm>
            <a:off x="2502975" y="1306970"/>
            <a:ext cx="55473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16"/>
          <p:cNvSpPr/>
          <p:nvPr/>
        </p:nvSpPr>
        <p:spPr>
          <a:xfrm>
            <a:off x="355545" y="1950895"/>
            <a:ext cx="1827300" cy="696000"/>
          </a:xfrm>
          <a:prstGeom prst="roundRect">
            <a:avLst>
              <a:gd fmla="val 34314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295233" y="2044945"/>
            <a:ext cx="1947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¿Hay especímenes 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vivos?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78" name="Google Shape;178;p16">
            <a:hlinkClick action="ppaction://hlinksldjump" r:id="rId4"/>
          </p:cNvPr>
          <p:cNvSpPr/>
          <p:nvPr/>
        </p:nvSpPr>
        <p:spPr>
          <a:xfrm>
            <a:off x="3146800" y="1484836"/>
            <a:ext cx="3066300" cy="459900"/>
          </a:xfrm>
          <a:prstGeom prst="roundRect">
            <a:avLst>
              <a:gd fmla="val 29881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clasifican y se  cuentan los especímenes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79" name="Google Shape;179;p16">
            <a:hlinkClick action="ppaction://hlinksldjump" r:id="rId5"/>
          </p:cNvPr>
          <p:cNvSpPr/>
          <p:nvPr/>
        </p:nvSpPr>
        <p:spPr>
          <a:xfrm>
            <a:off x="3146800" y="2066771"/>
            <a:ext cx="3066300" cy="762000"/>
          </a:xfrm>
          <a:prstGeom prst="roundRect">
            <a:avLst>
              <a:gd fmla="val 21498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ubica a los animales en jaulas o contenedores, en un lugar alejado del tránsito de personas, curiosos u otros animales</a:t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0" name="Google Shape;180;p16"/>
          <p:cNvPicPr preferRelativeResize="0"/>
          <p:nvPr/>
        </p:nvPicPr>
        <p:blipFill rotWithShape="1">
          <a:blip r:embed="rId6">
            <a:alphaModFix/>
          </a:blip>
          <a:srcRect b="0" l="367" r="367" t="0"/>
          <a:stretch/>
        </p:blipFill>
        <p:spPr>
          <a:xfrm>
            <a:off x="3242637" y="2182171"/>
            <a:ext cx="354450" cy="3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6"/>
          <p:cNvSpPr/>
          <p:nvPr/>
        </p:nvSpPr>
        <p:spPr>
          <a:xfrm>
            <a:off x="4752050" y="4730325"/>
            <a:ext cx="1827300" cy="987900"/>
          </a:xfrm>
          <a:prstGeom prst="roundRect">
            <a:avLst>
              <a:gd fmla="val 714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16"/>
          <p:cNvSpPr txBox="1"/>
          <p:nvPr/>
        </p:nvSpPr>
        <p:spPr>
          <a:xfrm>
            <a:off x="4985875" y="4828325"/>
            <a:ext cx="16734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7"/>
              </a:rPr>
              <a:t>Atención de emergencia</a:t>
            </a:r>
            <a:endParaRPr sz="800" u="sng">
              <a:solidFill>
                <a:schemeClr val="hlink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8"/>
              </a:rPr>
              <a:t>Alimentación de emergencia</a:t>
            </a:r>
            <a:endParaRPr sz="8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83" name="Google Shape;18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294879">
            <a:off x="4914073" y="5189500"/>
            <a:ext cx="119350" cy="1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294879">
            <a:off x="4914073" y="5447000"/>
            <a:ext cx="119350" cy="1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6"/>
          <p:cNvSpPr/>
          <p:nvPr/>
        </p:nvSpPr>
        <p:spPr>
          <a:xfrm>
            <a:off x="6795650" y="4738675"/>
            <a:ext cx="1827300" cy="1367400"/>
          </a:xfrm>
          <a:prstGeom prst="roundRect">
            <a:avLst>
              <a:gd fmla="val 714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7021875" y="4882400"/>
            <a:ext cx="16734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Recomendaciones sobre el transporte</a:t>
            </a:r>
            <a:endParaRPr sz="8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87" name="Google Shape;187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294879">
            <a:off x="6924423" y="4935425"/>
            <a:ext cx="119350" cy="1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294879">
            <a:off x="6924423" y="5192925"/>
            <a:ext cx="119350" cy="1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033362" y="2007675"/>
            <a:ext cx="412775" cy="42329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6"/>
          <p:cNvSpPr/>
          <p:nvPr/>
        </p:nvSpPr>
        <p:spPr>
          <a:xfrm>
            <a:off x="76356" y="2145427"/>
            <a:ext cx="198900" cy="27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A431"/>
              </a:solidFill>
            </a:endParaRPr>
          </a:p>
        </p:txBody>
      </p:sp>
      <p:sp>
        <p:nvSpPr>
          <p:cNvPr id="191" name="Google Shape;191;p16"/>
          <p:cNvSpPr txBox="1"/>
          <p:nvPr/>
        </p:nvSpPr>
        <p:spPr>
          <a:xfrm>
            <a:off x="594070" y="3597335"/>
            <a:ext cx="1827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Haga clic en cada paso para obtener ver información adicional</a:t>
            </a:r>
            <a:endParaRPr i="1"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16"/>
          <p:cNvSpPr txBox="1"/>
          <p:nvPr/>
        </p:nvSpPr>
        <p:spPr>
          <a:xfrm>
            <a:off x="791900" y="292575"/>
            <a:ext cx="3446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es" sz="2200">
                <a:solidFill>
                  <a:srgbClr val="245E52"/>
                </a:solidFill>
                <a:latin typeface="Poppins"/>
                <a:ea typeface="Poppins"/>
                <a:cs typeface="Poppins"/>
                <a:sym typeface="Poppins"/>
              </a:rPr>
              <a:t>Verificación de especímenes vivos</a:t>
            </a:r>
            <a:endParaRPr sz="2400">
              <a:solidFill>
                <a:srgbClr val="245E52"/>
              </a:solidFill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289275" y="442625"/>
            <a:ext cx="451800" cy="451800"/>
          </a:xfrm>
          <a:prstGeom prst="ellipse">
            <a:avLst/>
          </a:prstGeom>
          <a:solidFill>
            <a:srgbClr val="3EB1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6"/>
          <p:cNvSpPr txBox="1"/>
          <p:nvPr/>
        </p:nvSpPr>
        <p:spPr>
          <a:xfrm>
            <a:off x="289275" y="380625"/>
            <a:ext cx="45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1" sz="2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95" name="Google Shape;195;p16"/>
          <p:cNvCxnSpPr/>
          <p:nvPr/>
        </p:nvCxnSpPr>
        <p:spPr>
          <a:xfrm>
            <a:off x="712475" y="4228113"/>
            <a:ext cx="664500" cy="0"/>
          </a:xfrm>
          <a:prstGeom prst="straightConnector1">
            <a:avLst/>
          </a:prstGeom>
          <a:noFill/>
          <a:ln cap="flat" cmpd="sng" w="28575">
            <a:solidFill>
              <a:srgbClr val="8BAF0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6" name="Google Shape;196;p16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49276" y="88197"/>
            <a:ext cx="1227781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>
            <a:hlinkClick action="ppaction://hlinksldjump" r:id="rId13"/>
          </p:cNvPr>
          <p:cNvPicPr preferRelativeResize="0"/>
          <p:nvPr/>
        </p:nvPicPr>
        <p:blipFill rotWithShape="1">
          <a:blip r:embed="rId14">
            <a:alphaModFix/>
          </a:blip>
          <a:srcRect b="327" l="0" r="0" t="317"/>
          <a:stretch/>
        </p:blipFill>
        <p:spPr>
          <a:xfrm>
            <a:off x="6009463" y="88197"/>
            <a:ext cx="1225696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6">
            <a:hlinkClick action="ppaction://hlinksldjump"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987442" y="88197"/>
            <a:ext cx="1225696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6">
            <a:hlinkClick action="ppaction://hlinksldjump"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188654" y="88197"/>
            <a:ext cx="1010991" cy="32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16"/>
          <p:cNvCxnSpPr/>
          <p:nvPr/>
        </p:nvCxnSpPr>
        <p:spPr>
          <a:xfrm>
            <a:off x="8050375" y="1333450"/>
            <a:ext cx="0" cy="26268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16"/>
          <p:cNvCxnSpPr/>
          <p:nvPr/>
        </p:nvCxnSpPr>
        <p:spPr>
          <a:xfrm>
            <a:off x="8068533" y="2526758"/>
            <a:ext cx="1992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2" name="Google Shape;202;p16"/>
          <p:cNvSpPr/>
          <p:nvPr/>
        </p:nvSpPr>
        <p:spPr>
          <a:xfrm>
            <a:off x="7987233" y="2454608"/>
            <a:ext cx="144300" cy="144300"/>
          </a:xfrm>
          <a:prstGeom prst="ellipse">
            <a:avLst/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242637" y="1536253"/>
            <a:ext cx="354450" cy="35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350" y="3411179"/>
            <a:ext cx="167600" cy="23850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6">
            <a:hlinkClick action="ppaction://hlinksldjump" r:id="rId20"/>
          </p:cNvPr>
          <p:cNvSpPr/>
          <p:nvPr/>
        </p:nvSpPr>
        <p:spPr>
          <a:xfrm>
            <a:off x="3146800" y="2967495"/>
            <a:ext cx="3066300" cy="554100"/>
          </a:xfrm>
          <a:prstGeom prst="roundRect">
            <a:avLst>
              <a:gd fmla="val 18604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valora el estado físico de los animales y los riesgos</a:t>
            </a:r>
            <a:endParaRPr sz="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6" name="Google Shape;206;p16"/>
          <p:cNvPicPr preferRelativeResize="0"/>
          <p:nvPr/>
        </p:nvPicPr>
        <p:blipFill rotWithShape="1">
          <a:blip r:embed="rId21">
            <a:alphaModFix/>
          </a:blip>
          <a:srcRect b="0" l="367" r="367" t="0"/>
          <a:stretch/>
        </p:blipFill>
        <p:spPr>
          <a:xfrm>
            <a:off x="3242637" y="3065990"/>
            <a:ext cx="354450" cy="3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6">
            <a:hlinkClick action="ppaction://hlinksldjump" r:id="rId22"/>
          </p:cNvPr>
          <p:cNvSpPr/>
          <p:nvPr/>
        </p:nvSpPr>
        <p:spPr>
          <a:xfrm>
            <a:off x="3146800" y="3673849"/>
            <a:ext cx="3019800" cy="545100"/>
          </a:xfrm>
          <a:prstGeom prst="roundRect">
            <a:avLst>
              <a:gd fmla="val 22412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procede al transporte a un centro de rescate</a:t>
            </a:r>
            <a:endParaRPr sz="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16"/>
          <p:cNvPicPr preferRelativeResize="0"/>
          <p:nvPr/>
        </p:nvPicPr>
        <p:blipFill rotWithShape="1">
          <a:blip r:embed="rId23">
            <a:alphaModFix/>
          </a:blip>
          <a:srcRect b="0" l="367" r="367" t="0"/>
          <a:stretch/>
        </p:blipFill>
        <p:spPr>
          <a:xfrm>
            <a:off x="3242637" y="3776972"/>
            <a:ext cx="354450" cy="3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6"/>
          <p:cNvSpPr/>
          <p:nvPr/>
        </p:nvSpPr>
        <p:spPr>
          <a:xfrm>
            <a:off x="2325311" y="2837454"/>
            <a:ext cx="412800" cy="412800"/>
          </a:xfrm>
          <a:prstGeom prst="ellipse">
            <a:avLst/>
          </a:prstGeom>
          <a:solidFill>
            <a:srgbClr val="D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73" name="Google Shape;173;p16"/>
          <p:cNvSpPr txBox="1"/>
          <p:nvPr/>
        </p:nvSpPr>
        <p:spPr>
          <a:xfrm>
            <a:off x="2308839" y="2891075"/>
            <a:ext cx="4518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SÍ</a:t>
            </a:r>
            <a:endParaRPr sz="1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9" name="Google Shape;209;p16"/>
          <p:cNvSpPr/>
          <p:nvPr/>
        </p:nvSpPr>
        <p:spPr>
          <a:xfrm>
            <a:off x="2325311" y="1101314"/>
            <a:ext cx="412800" cy="412800"/>
          </a:xfrm>
          <a:prstGeom prst="ellipse">
            <a:avLst/>
          </a:prstGeom>
          <a:solidFill>
            <a:srgbClr val="6793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2308839" y="1154936"/>
            <a:ext cx="4518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</a:t>
            </a:r>
            <a:endParaRPr sz="1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Google Shape;215;p17"/>
          <p:cNvCxnSpPr/>
          <p:nvPr/>
        </p:nvCxnSpPr>
        <p:spPr>
          <a:xfrm rot="10800000">
            <a:off x="1897445" y="2324095"/>
            <a:ext cx="6324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" name="Google Shape;216;p17"/>
          <p:cNvSpPr/>
          <p:nvPr/>
        </p:nvSpPr>
        <p:spPr>
          <a:xfrm>
            <a:off x="6423700" y="1484825"/>
            <a:ext cx="1504800" cy="1726500"/>
          </a:xfrm>
          <a:prstGeom prst="wedgeRectCallout">
            <a:avLst>
              <a:gd fmla="val -54167" name="adj1"/>
              <a:gd fmla="val -35034" name="adj2"/>
            </a:avLst>
          </a:prstGeom>
          <a:solidFill>
            <a:srgbClr val="EDEF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"/>
          <p:cNvSpPr/>
          <p:nvPr/>
        </p:nvSpPr>
        <p:spPr>
          <a:xfrm>
            <a:off x="355545" y="1950895"/>
            <a:ext cx="1827300" cy="696000"/>
          </a:xfrm>
          <a:prstGeom prst="roundRect">
            <a:avLst>
              <a:gd fmla="val 34314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7"/>
          <p:cNvSpPr txBox="1"/>
          <p:nvPr/>
        </p:nvSpPr>
        <p:spPr>
          <a:xfrm>
            <a:off x="295233" y="2044945"/>
            <a:ext cx="1947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¿Hay especímenes 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vivos?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19" name="Google Shape;219;p17"/>
          <p:cNvSpPr/>
          <p:nvPr/>
        </p:nvSpPr>
        <p:spPr>
          <a:xfrm>
            <a:off x="4752050" y="4730325"/>
            <a:ext cx="1827300" cy="987900"/>
          </a:xfrm>
          <a:prstGeom prst="roundRect">
            <a:avLst>
              <a:gd fmla="val 714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4985875" y="4828325"/>
            <a:ext cx="16734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/>
              </a:rPr>
              <a:t>Atención de emergencia</a:t>
            </a:r>
            <a:endParaRPr sz="800" u="sng">
              <a:solidFill>
                <a:schemeClr val="hlink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4"/>
              </a:rPr>
              <a:t>Alimentación de emergencia</a:t>
            </a:r>
            <a:endParaRPr sz="8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221" name="Google Shape;22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294879">
            <a:off x="4914073" y="5189500"/>
            <a:ext cx="119350" cy="1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294879">
            <a:off x="4914073" y="5447000"/>
            <a:ext cx="119350" cy="1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7"/>
          <p:cNvSpPr/>
          <p:nvPr/>
        </p:nvSpPr>
        <p:spPr>
          <a:xfrm>
            <a:off x="6795650" y="4738675"/>
            <a:ext cx="1827300" cy="1367400"/>
          </a:xfrm>
          <a:prstGeom prst="roundRect">
            <a:avLst>
              <a:gd fmla="val 714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17"/>
          <p:cNvSpPr txBox="1"/>
          <p:nvPr/>
        </p:nvSpPr>
        <p:spPr>
          <a:xfrm>
            <a:off x="7021875" y="4882400"/>
            <a:ext cx="16734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Recomendaciones sobre el transporte</a:t>
            </a:r>
            <a:endParaRPr sz="8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225" name="Google Shape;2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294879">
            <a:off x="6924423" y="4935425"/>
            <a:ext cx="119350" cy="1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294879">
            <a:off x="6924423" y="5192925"/>
            <a:ext cx="119350" cy="1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7"/>
          <p:cNvSpPr/>
          <p:nvPr/>
        </p:nvSpPr>
        <p:spPr>
          <a:xfrm>
            <a:off x="59895" y="2254548"/>
            <a:ext cx="198900" cy="27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A431"/>
              </a:solidFill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594070" y="3597335"/>
            <a:ext cx="1827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Haga clic en cada paso para obtener ver información adicional</a:t>
            </a:r>
            <a:endParaRPr i="1"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17"/>
          <p:cNvSpPr/>
          <p:nvPr/>
        </p:nvSpPr>
        <p:spPr>
          <a:xfrm>
            <a:off x="10223013" y="557625"/>
            <a:ext cx="720600" cy="76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A431"/>
              </a:solidFill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791900" y="292575"/>
            <a:ext cx="3446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es" sz="2200">
                <a:solidFill>
                  <a:srgbClr val="245E52"/>
                </a:solidFill>
                <a:latin typeface="Poppins"/>
                <a:ea typeface="Poppins"/>
                <a:cs typeface="Poppins"/>
                <a:sym typeface="Poppins"/>
              </a:rPr>
              <a:t>Verificación de especímenes vivos</a:t>
            </a:r>
            <a:endParaRPr sz="2400">
              <a:solidFill>
                <a:srgbClr val="245E52"/>
              </a:solidFill>
            </a:endParaRPr>
          </a:p>
        </p:txBody>
      </p:sp>
      <p:sp>
        <p:nvSpPr>
          <p:cNvPr id="231" name="Google Shape;231;p17"/>
          <p:cNvSpPr/>
          <p:nvPr/>
        </p:nvSpPr>
        <p:spPr>
          <a:xfrm>
            <a:off x="289275" y="442625"/>
            <a:ext cx="451800" cy="451800"/>
          </a:xfrm>
          <a:prstGeom prst="ellipse">
            <a:avLst/>
          </a:prstGeom>
          <a:solidFill>
            <a:srgbClr val="3EB1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7"/>
          <p:cNvSpPr txBox="1"/>
          <p:nvPr/>
        </p:nvSpPr>
        <p:spPr>
          <a:xfrm>
            <a:off x="289275" y="380625"/>
            <a:ext cx="45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1" sz="2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33" name="Google Shape;233;p17"/>
          <p:cNvCxnSpPr/>
          <p:nvPr/>
        </p:nvCxnSpPr>
        <p:spPr>
          <a:xfrm>
            <a:off x="712475" y="4228113"/>
            <a:ext cx="664500" cy="0"/>
          </a:xfrm>
          <a:prstGeom prst="straightConnector1">
            <a:avLst/>
          </a:prstGeom>
          <a:noFill/>
          <a:ln cap="flat" cmpd="sng" w="28575">
            <a:solidFill>
              <a:srgbClr val="8BAF0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17"/>
          <p:cNvSpPr txBox="1"/>
          <p:nvPr/>
        </p:nvSpPr>
        <p:spPr>
          <a:xfrm>
            <a:off x="6517550" y="1561589"/>
            <a:ext cx="1434300" cy="15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800">
                <a:solidFill>
                  <a:srgbClr val="0097A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Revisar:</a:t>
            </a:r>
            <a:endParaRPr i="1" sz="800">
              <a:solidFill>
                <a:srgbClr val="0097A7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6"/>
              </a:rPr>
              <a:t>Factores que producen estrés en animales</a:t>
            </a:r>
            <a:endParaRPr sz="800" u="sng">
              <a:solidFill>
                <a:schemeClr val="hlink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7"/>
              </a:rPr>
              <a:t>Medidas para disminuir el estrés</a:t>
            </a:r>
            <a:endParaRPr sz="800" u="sng">
              <a:solidFill>
                <a:schemeClr val="hlink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8"/>
              </a:rPr>
              <a:t>Respuesta al estrés y consecuencia</a:t>
            </a:r>
            <a:endParaRPr sz="8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9"/>
              </a:rPr>
              <a:t>Guía de especies</a:t>
            </a:r>
            <a:endParaRPr sz="8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35" name="Google Shape;235;p17"/>
          <p:cNvCxnSpPr/>
          <p:nvPr/>
        </p:nvCxnSpPr>
        <p:spPr>
          <a:xfrm>
            <a:off x="6076989" y="1564270"/>
            <a:ext cx="0" cy="983100"/>
          </a:xfrm>
          <a:prstGeom prst="straightConnector1">
            <a:avLst/>
          </a:prstGeom>
          <a:noFill/>
          <a:ln cap="flat" cmpd="sng" w="28575">
            <a:solidFill>
              <a:srgbClr val="EDEFE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6" name="Google Shape;236;p17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49276" y="88197"/>
            <a:ext cx="1227781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327" l="0" r="0" t="317"/>
          <a:stretch/>
        </p:blipFill>
        <p:spPr>
          <a:xfrm>
            <a:off x="6009463" y="88197"/>
            <a:ext cx="1225696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>
            <a:hlinkClick action="ppaction://hlinksldjump"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987442" y="88197"/>
            <a:ext cx="1225696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>
            <a:hlinkClick action="ppaction://hlinksldjump"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188654" y="88197"/>
            <a:ext cx="1010991" cy="32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17"/>
          <p:cNvCxnSpPr/>
          <p:nvPr/>
        </p:nvCxnSpPr>
        <p:spPr>
          <a:xfrm>
            <a:off x="8050370" y="1394460"/>
            <a:ext cx="0" cy="25302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17"/>
          <p:cNvCxnSpPr/>
          <p:nvPr/>
        </p:nvCxnSpPr>
        <p:spPr>
          <a:xfrm>
            <a:off x="8068533" y="2526758"/>
            <a:ext cx="1992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" name="Google Shape;242;p17"/>
          <p:cNvSpPr/>
          <p:nvPr/>
        </p:nvSpPr>
        <p:spPr>
          <a:xfrm>
            <a:off x="7987233" y="2454608"/>
            <a:ext cx="144300" cy="144300"/>
          </a:xfrm>
          <a:prstGeom prst="ellipse">
            <a:avLst/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7"/>
          <p:cNvSpPr/>
          <p:nvPr/>
        </p:nvSpPr>
        <p:spPr>
          <a:xfrm>
            <a:off x="2985125" y="1385500"/>
            <a:ext cx="3321900" cy="2911200"/>
          </a:xfrm>
          <a:prstGeom prst="roundRect">
            <a:avLst>
              <a:gd fmla="val 3740" name="adj"/>
            </a:avLst>
          </a:prstGeom>
          <a:solidFill>
            <a:srgbClr val="EDEFE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17"/>
          <p:cNvSpPr/>
          <p:nvPr/>
        </p:nvSpPr>
        <p:spPr>
          <a:xfrm>
            <a:off x="2443325" y="1692700"/>
            <a:ext cx="777375" cy="1367431"/>
          </a:xfrm>
          <a:custGeom>
            <a:rect b="b" l="l" r="r" t="t"/>
            <a:pathLst>
              <a:path extrusionOk="0" h="95043" w="31095">
                <a:moveTo>
                  <a:pt x="0" y="95043"/>
                </a:moveTo>
                <a:lnTo>
                  <a:pt x="15046" y="95043"/>
                </a:lnTo>
                <a:lnTo>
                  <a:pt x="15046" y="0"/>
                </a:lnTo>
                <a:lnTo>
                  <a:pt x="31095" y="0"/>
                </a:lnTo>
              </a:path>
            </a:pathLst>
          </a:cu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245" name="Google Shape;245;p17"/>
          <p:cNvCxnSpPr>
            <a:stCxn id="246" idx="3"/>
          </p:cNvCxnSpPr>
          <p:nvPr/>
        </p:nvCxnSpPr>
        <p:spPr>
          <a:xfrm>
            <a:off x="6166600" y="3946399"/>
            <a:ext cx="1887600" cy="27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7" name="Google Shape;247;p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596150" y="1819472"/>
            <a:ext cx="167600" cy="23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596150" y="2714224"/>
            <a:ext cx="167600" cy="2385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7"/>
          <p:cNvCxnSpPr>
            <a:endCxn id="250" idx="2"/>
          </p:cNvCxnSpPr>
          <p:nvPr/>
        </p:nvCxnSpPr>
        <p:spPr>
          <a:xfrm>
            <a:off x="2528275" y="1322680"/>
            <a:ext cx="0" cy="19701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17"/>
          <p:cNvCxnSpPr/>
          <p:nvPr/>
        </p:nvCxnSpPr>
        <p:spPr>
          <a:xfrm>
            <a:off x="2502975" y="1306970"/>
            <a:ext cx="55473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2" name="Google Shape;252;p17">
            <a:hlinkClick action="ppaction://hlinksldjump" r:id="rId19"/>
          </p:cNvPr>
          <p:cNvSpPr/>
          <p:nvPr/>
        </p:nvSpPr>
        <p:spPr>
          <a:xfrm>
            <a:off x="3146800" y="1484836"/>
            <a:ext cx="3066300" cy="459900"/>
          </a:xfrm>
          <a:prstGeom prst="roundRect">
            <a:avLst>
              <a:gd fmla="val 29881" name="adj"/>
            </a:avLst>
          </a:prstGeom>
          <a:solidFill>
            <a:srgbClr val="09282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clasifican y se  cuentan los especímenes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53" name="Google Shape;253;p17">
            <a:hlinkClick action="ppaction://hlinksldjump" r:id="rId20"/>
          </p:cNvPr>
          <p:cNvSpPr/>
          <p:nvPr/>
        </p:nvSpPr>
        <p:spPr>
          <a:xfrm>
            <a:off x="3146800" y="2066771"/>
            <a:ext cx="3066300" cy="762000"/>
          </a:xfrm>
          <a:prstGeom prst="roundRect">
            <a:avLst>
              <a:gd fmla="val 21498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ubica a los animales en jaulas o contenedores, en un lugar alejado del tránsito de personas, curiosos u otros animales</a:t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4" name="Google Shape;254;p17"/>
          <p:cNvPicPr preferRelativeResize="0"/>
          <p:nvPr/>
        </p:nvPicPr>
        <p:blipFill rotWithShape="1">
          <a:blip r:embed="rId21">
            <a:alphaModFix/>
          </a:blip>
          <a:srcRect b="0" l="367" r="367" t="0"/>
          <a:stretch/>
        </p:blipFill>
        <p:spPr>
          <a:xfrm>
            <a:off x="3242637" y="2182171"/>
            <a:ext cx="354450" cy="35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17"/>
          <p:cNvCxnSpPr/>
          <p:nvPr/>
        </p:nvCxnSpPr>
        <p:spPr>
          <a:xfrm>
            <a:off x="8050375" y="1278925"/>
            <a:ext cx="0" cy="26811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17"/>
          <p:cNvCxnSpPr/>
          <p:nvPr/>
        </p:nvCxnSpPr>
        <p:spPr>
          <a:xfrm>
            <a:off x="8068533" y="2526758"/>
            <a:ext cx="1992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" name="Google Shape;257;p17"/>
          <p:cNvSpPr/>
          <p:nvPr/>
        </p:nvSpPr>
        <p:spPr>
          <a:xfrm>
            <a:off x="7987233" y="2454608"/>
            <a:ext cx="144300" cy="144300"/>
          </a:xfrm>
          <a:prstGeom prst="ellipse">
            <a:avLst/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17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242637" y="1536253"/>
            <a:ext cx="354450" cy="35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610350" y="3411179"/>
            <a:ext cx="167600" cy="23850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7">
            <a:hlinkClick action="ppaction://hlinksldjump" r:id="rId23"/>
          </p:cNvPr>
          <p:cNvSpPr/>
          <p:nvPr/>
        </p:nvSpPr>
        <p:spPr>
          <a:xfrm>
            <a:off x="3146800" y="2967495"/>
            <a:ext cx="3066300" cy="554100"/>
          </a:xfrm>
          <a:prstGeom prst="roundRect">
            <a:avLst>
              <a:gd fmla="val 18604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valora el estado físico de los animales y los riesgos</a:t>
            </a:r>
            <a:endParaRPr sz="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1" name="Google Shape;261;p17"/>
          <p:cNvPicPr preferRelativeResize="0"/>
          <p:nvPr/>
        </p:nvPicPr>
        <p:blipFill rotWithShape="1">
          <a:blip r:embed="rId24">
            <a:alphaModFix/>
          </a:blip>
          <a:srcRect b="0" l="367" r="367" t="0"/>
          <a:stretch/>
        </p:blipFill>
        <p:spPr>
          <a:xfrm>
            <a:off x="3242637" y="3065990"/>
            <a:ext cx="354450" cy="3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7">
            <a:hlinkClick action="ppaction://hlinksldjump" r:id="rId25"/>
          </p:cNvPr>
          <p:cNvSpPr/>
          <p:nvPr/>
        </p:nvSpPr>
        <p:spPr>
          <a:xfrm>
            <a:off x="3146800" y="3673849"/>
            <a:ext cx="3019800" cy="545100"/>
          </a:xfrm>
          <a:prstGeom prst="roundRect">
            <a:avLst>
              <a:gd fmla="val 22412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procede al transporte a un centro de rescate</a:t>
            </a:r>
            <a:endParaRPr sz="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2" name="Google Shape;262;p17"/>
          <p:cNvPicPr preferRelativeResize="0"/>
          <p:nvPr/>
        </p:nvPicPr>
        <p:blipFill rotWithShape="1">
          <a:blip r:embed="rId26">
            <a:alphaModFix/>
          </a:blip>
          <a:srcRect b="0" l="367" r="367" t="0"/>
          <a:stretch/>
        </p:blipFill>
        <p:spPr>
          <a:xfrm>
            <a:off x="3242637" y="3776972"/>
            <a:ext cx="354450" cy="3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7"/>
          <p:cNvSpPr/>
          <p:nvPr/>
        </p:nvSpPr>
        <p:spPr>
          <a:xfrm>
            <a:off x="2325311" y="2913654"/>
            <a:ext cx="412800" cy="412800"/>
          </a:xfrm>
          <a:prstGeom prst="ellipse">
            <a:avLst/>
          </a:prstGeom>
          <a:solidFill>
            <a:srgbClr val="D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64" name="Google Shape;264;p17"/>
          <p:cNvSpPr txBox="1"/>
          <p:nvPr/>
        </p:nvSpPr>
        <p:spPr>
          <a:xfrm>
            <a:off x="2308839" y="2967275"/>
            <a:ext cx="4518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SÍ</a:t>
            </a:r>
            <a:endParaRPr sz="1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5" name="Google Shape;265;p17"/>
          <p:cNvSpPr/>
          <p:nvPr/>
        </p:nvSpPr>
        <p:spPr>
          <a:xfrm>
            <a:off x="2325311" y="1177514"/>
            <a:ext cx="412800" cy="412800"/>
          </a:xfrm>
          <a:prstGeom prst="ellipse">
            <a:avLst/>
          </a:prstGeom>
          <a:solidFill>
            <a:srgbClr val="6793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66" name="Google Shape;266;p17"/>
          <p:cNvSpPr txBox="1"/>
          <p:nvPr/>
        </p:nvSpPr>
        <p:spPr>
          <a:xfrm>
            <a:off x="2308839" y="1231136"/>
            <a:ext cx="4518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</a:t>
            </a:r>
            <a:endParaRPr sz="1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1" name="Google Shape;271;p18"/>
          <p:cNvCxnSpPr/>
          <p:nvPr/>
        </p:nvCxnSpPr>
        <p:spPr>
          <a:xfrm rot="10800000">
            <a:off x="1897445" y="2324095"/>
            <a:ext cx="6324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18"/>
          <p:cNvSpPr/>
          <p:nvPr/>
        </p:nvSpPr>
        <p:spPr>
          <a:xfrm>
            <a:off x="355545" y="1950895"/>
            <a:ext cx="1827300" cy="696000"/>
          </a:xfrm>
          <a:prstGeom prst="roundRect">
            <a:avLst>
              <a:gd fmla="val 34314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8"/>
          <p:cNvSpPr txBox="1"/>
          <p:nvPr/>
        </p:nvSpPr>
        <p:spPr>
          <a:xfrm>
            <a:off x="295233" y="2044945"/>
            <a:ext cx="1947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¿Hay especímenes 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vivos?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74" name="Google Shape;274;p18"/>
          <p:cNvSpPr/>
          <p:nvPr/>
        </p:nvSpPr>
        <p:spPr>
          <a:xfrm>
            <a:off x="4752050" y="4730325"/>
            <a:ext cx="1827300" cy="987900"/>
          </a:xfrm>
          <a:prstGeom prst="roundRect">
            <a:avLst>
              <a:gd fmla="val 714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p18"/>
          <p:cNvSpPr txBox="1"/>
          <p:nvPr/>
        </p:nvSpPr>
        <p:spPr>
          <a:xfrm>
            <a:off x="4985875" y="4828325"/>
            <a:ext cx="16734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/>
              </a:rPr>
              <a:t>Atención de emergencia</a:t>
            </a:r>
            <a:endParaRPr sz="800" u="sng">
              <a:solidFill>
                <a:schemeClr val="hlink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4"/>
              </a:rPr>
              <a:t>Alimentación de emergencia</a:t>
            </a:r>
            <a:endParaRPr sz="8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276" name="Google Shape;27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294879">
            <a:off x="4914073" y="5189500"/>
            <a:ext cx="119350" cy="1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294879">
            <a:off x="4914073" y="5447000"/>
            <a:ext cx="119350" cy="1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8"/>
          <p:cNvSpPr/>
          <p:nvPr/>
        </p:nvSpPr>
        <p:spPr>
          <a:xfrm>
            <a:off x="6795650" y="4738675"/>
            <a:ext cx="1827300" cy="1367400"/>
          </a:xfrm>
          <a:prstGeom prst="roundRect">
            <a:avLst>
              <a:gd fmla="val 714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9" name="Google Shape;27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294879">
            <a:off x="6924423" y="4935425"/>
            <a:ext cx="119350" cy="1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294879">
            <a:off x="6924423" y="5192925"/>
            <a:ext cx="119350" cy="1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8"/>
          <p:cNvSpPr/>
          <p:nvPr/>
        </p:nvSpPr>
        <p:spPr>
          <a:xfrm>
            <a:off x="59895" y="2254548"/>
            <a:ext cx="198900" cy="27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A431"/>
              </a:solidFill>
            </a:endParaRPr>
          </a:p>
        </p:txBody>
      </p:sp>
      <p:sp>
        <p:nvSpPr>
          <p:cNvPr id="282" name="Google Shape;282;p18"/>
          <p:cNvSpPr txBox="1"/>
          <p:nvPr/>
        </p:nvSpPr>
        <p:spPr>
          <a:xfrm>
            <a:off x="594070" y="3597335"/>
            <a:ext cx="1827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Haga clic en cada paso para obtener ver información adicional</a:t>
            </a:r>
            <a:endParaRPr i="1"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3" name="Google Shape;283;p18"/>
          <p:cNvSpPr txBox="1"/>
          <p:nvPr/>
        </p:nvSpPr>
        <p:spPr>
          <a:xfrm>
            <a:off x="791900" y="292575"/>
            <a:ext cx="3446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es" sz="2200">
                <a:solidFill>
                  <a:srgbClr val="245E52"/>
                </a:solidFill>
                <a:latin typeface="Poppins"/>
                <a:ea typeface="Poppins"/>
                <a:cs typeface="Poppins"/>
                <a:sym typeface="Poppins"/>
              </a:rPr>
              <a:t>Verificación de especímenes vivos</a:t>
            </a:r>
            <a:endParaRPr sz="2400">
              <a:solidFill>
                <a:srgbClr val="245E52"/>
              </a:solidFill>
            </a:endParaRPr>
          </a:p>
        </p:txBody>
      </p:sp>
      <p:sp>
        <p:nvSpPr>
          <p:cNvPr id="284" name="Google Shape;284;p18"/>
          <p:cNvSpPr/>
          <p:nvPr/>
        </p:nvSpPr>
        <p:spPr>
          <a:xfrm>
            <a:off x="289275" y="442625"/>
            <a:ext cx="451800" cy="451800"/>
          </a:xfrm>
          <a:prstGeom prst="ellipse">
            <a:avLst/>
          </a:prstGeom>
          <a:solidFill>
            <a:srgbClr val="3EB1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8"/>
          <p:cNvSpPr txBox="1"/>
          <p:nvPr/>
        </p:nvSpPr>
        <p:spPr>
          <a:xfrm>
            <a:off x="289275" y="380625"/>
            <a:ext cx="45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1" sz="2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86" name="Google Shape;286;p18"/>
          <p:cNvCxnSpPr/>
          <p:nvPr/>
        </p:nvCxnSpPr>
        <p:spPr>
          <a:xfrm>
            <a:off x="712475" y="4228113"/>
            <a:ext cx="664500" cy="0"/>
          </a:xfrm>
          <a:prstGeom prst="straightConnector1">
            <a:avLst/>
          </a:prstGeom>
          <a:noFill/>
          <a:ln cap="flat" cmpd="sng" w="28575">
            <a:solidFill>
              <a:srgbClr val="8BAF0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7" name="Google Shape;287;p18"/>
          <p:cNvSpPr txBox="1"/>
          <p:nvPr/>
        </p:nvSpPr>
        <p:spPr>
          <a:xfrm>
            <a:off x="2469712" y="4590020"/>
            <a:ext cx="19614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6"/>
              </a:rPr>
              <a:t>Factores que producen estrés en animales</a:t>
            </a:r>
            <a:endParaRPr sz="800" u="sng">
              <a:solidFill>
                <a:schemeClr val="hlink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7"/>
              </a:rPr>
              <a:t>Medidas para disminuir el estrés</a:t>
            </a:r>
            <a:endParaRPr sz="800" u="sng">
              <a:solidFill>
                <a:schemeClr val="hlink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8"/>
              </a:rPr>
              <a:t>Respuesta al estrés y consecuencia</a:t>
            </a:r>
            <a:endParaRPr sz="8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288" name="Google Shape;288;p18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49276" y="88197"/>
            <a:ext cx="1227781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8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327" l="0" r="0" t="317"/>
          <a:stretch/>
        </p:blipFill>
        <p:spPr>
          <a:xfrm>
            <a:off x="6009463" y="88197"/>
            <a:ext cx="1225696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8">
            <a:hlinkClick action="ppaction://hlinksldjump"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987442" y="88197"/>
            <a:ext cx="1225696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8">
            <a:hlinkClick action="ppaction://hlinksldjump"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188654" y="88197"/>
            <a:ext cx="1010991" cy="3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8"/>
          <p:cNvSpPr/>
          <p:nvPr/>
        </p:nvSpPr>
        <p:spPr>
          <a:xfrm>
            <a:off x="6423700" y="2141475"/>
            <a:ext cx="1504800" cy="696000"/>
          </a:xfrm>
          <a:prstGeom prst="wedgeRectCallout">
            <a:avLst>
              <a:gd fmla="val -54167" name="adj1"/>
              <a:gd fmla="val -35034" name="adj2"/>
            </a:avLst>
          </a:prstGeom>
          <a:solidFill>
            <a:srgbClr val="EDEF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8"/>
          <p:cNvSpPr txBox="1"/>
          <p:nvPr/>
        </p:nvSpPr>
        <p:spPr>
          <a:xfrm>
            <a:off x="6470625" y="2270570"/>
            <a:ext cx="1434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800">
                <a:solidFill>
                  <a:srgbClr val="0097A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Revisar:</a:t>
            </a:r>
            <a:endParaRPr i="1" sz="800">
              <a:solidFill>
                <a:srgbClr val="0097A7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17"/>
              </a:rPr>
              <a:t>Recomendaciones para la sujeción</a:t>
            </a:r>
            <a:endParaRPr b="1" sz="10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accent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94" name="Google Shape;294;p18"/>
          <p:cNvCxnSpPr/>
          <p:nvPr/>
        </p:nvCxnSpPr>
        <p:spPr>
          <a:xfrm>
            <a:off x="6076989" y="1564270"/>
            <a:ext cx="0" cy="983100"/>
          </a:xfrm>
          <a:prstGeom prst="straightConnector1">
            <a:avLst/>
          </a:prstGeom>
          <a:noFill/>
          <a:ln cap="flat" cmpd="sng" w="28575">
            <a:solidFill>
              <a:srgbClr val="EDEFE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18"/>
          <p:cNvCxnSpPr/>
          <p:nvPr/>
        </p:nvCxnSpPr>
        <p:spPr>
          <a:xfrm>
            <a:off x="8050370" y="1394460"/>
            <a:ext cx="0" cy="25302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18"/>
          <p:cNvCxnSpPr/>
          <p:nvPr/>
        </p:nvCxnSpPr>
        <p:spPr>
          <a:xfrm>
            <a:off x="8068533" y="2526758"/>
            <a:ext cx="1992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7" name="Google Shape;297;p18"/>
          <p:cNvSpPr/>
          <p:nvPr/>
        </p:nvSpPr>
        <p:spPr>
          <a:xfrm>
            <a:off x="7987233" y="2454608"/>
            <a:ext cx="144300" cy="144300"/>
          </a:xfrm>
          <a:prstGeom prst="ellipse">
            <a:avLst/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8"/>
          <p:cNvSpPr/>
          <p:nvPr/>
        </p:nvSpPr>
        <p:spPr>
          <a:xfrm>
            <a:off x="2985125" y="1385500"/>
            <a:ext cx="3321900" cy="2911200"/>
          </a:xfrm>
          <a:prstGeom prst="roundRect">
            <a:avLst>
              <a:gd fmla="val 3740" name="adj"/>
            </a:avLst>
          </a:prstGeom>
          <a:solidFill>
            <a:srgbClr val="EDEFE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2443325" y="1692700"/>
            <a:ext cx="777375" cy="1367431"/>
          </a:xfrm>
          <a:custGeom>
            <a:rect b="b" l="l" r="r" t="t"/>
            <a:pathLst>
              <a:path extrusionOk="0" h="95043" w="31095">
                <a:moveTo>
                  <a:pt x="0" y="95043"/>
                </a:moveTo>
                <a:lnTo>
                  <a:pt x="15046" y="95043"/>
                </a:lnTo>
                <a:lnTo>
                  <a:pt x="15046" y="0"/>
                </a:lnTo>
                <a:lnTo>
                  <a:pt x="31095" y="0"/>
                </a:lnTo>
              </a:path>
            </a:pathLst>
          </a:cu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300" name="Google Shape;300;p18"/>
          <p:cNvCxnSpPr>
            <a:stCxn id="301" idx="3"/>
          </p:cNvCxnSpPr>
          <p:nvPr/>
        </p:nvCxnSpPr>
        <p:spPr>
          <a:xfrm>
            <a:off x="6166600" y="3946399"/>
            <a:ext cx="1887600" cy="27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2" name="Google Shape;302;p1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596150" y="1819472"/>
            <a:ext cx="167600" cy="23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596150" y="2714224"/>
            <a:ext cx="167600" cy="2385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18"/>
          <p:cNvCxnSpPr>
            <a:endCxn id="305" idx="2"/>
          </p:cNvCxnSpPr>
          <p:nvPr/>
        </p:nvCxnSpPr>
        <p:spPr>
          <a:xfrm>
            <a:off x="2528275" y="1322680"/>
            <a:ext cx="0" cy="19701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18"/>
          <p:cNvCxnSpPr/>
          <p:nvPr/>
        </p:nvCxnSpPr>
        <p:spPr>
          <a:xfrm>
            <a:off x="2502975" y="1306970"/>
            <a:ext cx="55473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18"/>
          <p:cNvCxnSpPr/>
          <p:nvPr/>
        </p:nvCxnSpPr>
        <p:spPr>
          <a:xfrm>
            <a:off x="8050375" y="1278925"/>
            <a:ext cx="0" cy="26811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18"/>
          <p:cNvCxnSpPr/>
          <p:nvPr/>
        </p:nvCxnSpPr>
        <p:spPr>
          <a:xfrm>
            <a:off x="8068533" y="2526758"/>
            <a:ext cx="1992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9" name="Google Shape;309;p18"/>
          <p:cNvSpPr/>
          <p:nvPr/>
        </p:nvSpPr>
        <p:spPr>
          <a:xfrm>
            <a:off x="7987233" y="2454608"/>
            <a:ext cx="144300" cy="144300"/>
          </a:xfrm>
          <a:prstGeom prst="ellipse">
            <a:avLst/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1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610350" y="3411179"/>
            <a:ext cx="167600" cy="23850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8">
            <a:hlinkClick action="ppaction://hlinksldjump" r:id="rId19"/>
          </p:cNvPr>
          <p:cNvSpPr/>
          <p:nvPr/>
        </p:nvSpPr>
        <p:spPr>
          <a:xfrm>
            <a:off x="3146800" y="1484836"/>
            <a:ext cx="3066300" cy="459900"/>
          </a:xfrm>
          <a:prstGeom prst="roundRect">
            <a:avLst>
              <a:gd fmla="val 29881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clasifican y se  cuentan los especímenes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312" name="Google Shape;312;p18">
            <a:hlinkClick action="ppaction://hlinksldjump" r:id="rId20"/>
          </p:cNvPr>
          <p:cNvSpPr/>
          <p:nvPr/>
        </p:nvSpPr>
        <p:spPr>
          <a:xfrm>
            <a:off x="3146800" y="2066771"/>
            <a:ext cx="3066300" cy="762000"/>
          </a:xfrm>
          <a:prstGeom prst="roundRect">
            <a:avLst>
              <a:gd fmla="val 21498" name="adj"/>
            </a:avLst>
          </a:prstGeom>
          <a:solidFill>
            <a:srgbClr val="0928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ubica a los animales en jaulas o contenedores, en un lugar alejado del tránsito de personas, </a:t>
            </a: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curiosos</a:t>
            </a: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u otros animales</a:t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3" name="Google Shape;313;p18"/>
          <p:cNvPicPr preferRelativeResize="0"/>
          <p:nvPr/>
        </p:nvPicPr>
        <p:blipFill rotWithShape="1">
          <a:blip r:embed="rId21">
            <a:alphaModFix/>
          </a:blip>
          <a:srcRect b="0" l="367" r="367" t="0"/>
          <a:stretch/>
        </p:blipFill>
        <p:spPr>
          <a:xfrm>
            <a:off x="3242637" y="2182171"/>
            <a:ext cx="354450" cy="35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242637" y="1536253"/>
            <a:ext cx="354450" cy="3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>
            <a:hlinkClick action="ppaction://hlinksldjump" r:id="rId23"/>
          </p:cNvPr>
          <p:cNvSpPr/>
          <p:nvPr/>
        </p:nvSpPr>
        <p:spPr>
          <a:xfrm>
            <a:off x="3146800" y="2967495"/>
            <a:ext cx="3066300" cy="554100"/>
          </a:xfrm>
          <a:prstGeom prst="roundRect">
            <a:avLst>
              <a:gd fmla="val 18604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valora el estado físico de los animales y los riesgos</a:t>
            </a:r>
            <a:endParaRPr sz="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6" name="Google Shape;316;p18"/>
          <p:cNvPicPr preferRelativeResize="0"/>
          <p:nvPr/>
        </p:nvPicPr>
        <p:blipFill rotWithShape="1">
          <a:blip r:embed="rId24">
            <a:alphaModFix/>
          </a:blip>
          <a:srcRect b="0" l="367" r="367" t="0"/>
          <a:stretch/>
        </p:blipFill>
        <p:spPr>
          <a:xfrm>
            <a:off x="3242637" y="3065990"/>
            <a:ext cx="354450" cy="3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8">
            <a:hlinkClick action="ppaction://hlinksldjump" r:id="rId25"/>
          </p:cNvPr>
          <p:cNvSpPr/>
          <p:nvPr/>
        </p:nvSpPr>
        <p:spPr>
          <a:xfrm>
            <a:off x="3146800" y="3673849"/>
            <a:ext cx="3019800" cy="545100"/>
          </a:xfrm>
          <a:prstGeom prst="roundRect">
            <a:avLst>
              <a:gd fmla="val 22412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procede al transporte a un centro de rescate</a:t>
            </a:r>
            <a:endParaRPr sz="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8" name="Google Shape;318;p18"/>
          <p:cNvPicPr preferRelativeResize="0"/>
          <p:nvPr/>
        </p:nvPicPr>
        <p:blipFill rotWithShape="1">
          <a:blip r:embed="rId26">
            <a:alphaModFix/>
          </a:blip>
          <a:srcRect b="0" l="367" r="367" t="0"/>
          <a:stretch/>
        </p:blipFill>
        <p:spPr>
          <a:xfrm>
            <a:off x="3242637" y="3776972"/>
            <a:ext cx="354450" cy="3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8"/>
          <p:cNvSpPr/>
          <p:nvPr/>
        </p:nvSpPr>
        <p:spPr>
          <a:xfrm>
            <a:off x="2325311" y="2913654"/>
            <a:ext cx="412800" cy="412800"/>
          </a:xfrm>
          <a:prstGeom prst="ellipse">
            <a:avLst/>
          </a:prstGeom>
          <a:solidFill>
            <a:srgbClr val="D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20" name="Google Shape;320;p18"/>
          <p:cNvSpPr txBox="1"/>
          <p:nvPr/>
        </p:nvSpPr>
        <p:spPr>
          <a:xfrm>
            <a:off x="2308839" y="2967275"/>
            <a:ext cx="4518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SÍ</a:t>
            </a:r>
            <a:endParaRPr sz="1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2325311" y="1177514"/>
            <a:ext cx="412800" cy="412800"/>
          </a:xfrm>
          <a:prstGeom prst="ellipse">
            <a:avLst/>
          </a:prstGeom>
          <a:solidFill>
            <a:srgbClr val="6793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22" name="Google Shape;322;p18"/>
          <p:cNvSpPr txBox="1"/>
          <p:nvPr/>
        </p:nvSpPr>
        <p:spPr>
          <a:xfrm>
            <a:off x="2308839" y="1231136"/>
            <a:ext cx="4518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</a:t>
            </a:r>
            <a:endParaRPr sz="1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p19"/>
          <p:cNvCxnSpPr/>
          <p:nvPr/>
        </p:nvCxnSpPr>
        <p:spPr>
          <a:xfrm rot="10800000">
            <a:off x="1897445" y="2324095"/>
            <a:ext cx="6324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8" name="Google Shape;328;p19"/>
          <p:cNvSpPr/>
          <p:nvPr/>
        </p:nvSpPr>
        <p:spPr>
          <a:xfrm>
            <a:off x="355545" y="1950895"/>
            <a:ext cx="1827300" cy="696000"/>
          </a:xfrm>
          <a:prstGeom prst="roundRect">
            <a:avLst>
              <a:gd fmla="val 34314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9"/>
          <p:cNvSpPr txBox="1"/>
          <p:nvPr/>
        </p:nvSpPr>
        <p:spPr>
          <a:xfrm>
            <a:off x="295233" y="2044945"/>
            <a:ext cx="1947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¿Hay especímenes 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vivos?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30" name="Google Shape;330;p19"/>
          <p:cNvSpPr/>
          <p:nvPr/>
        </p:nvSpPr>
        <p:spPr>
          <a:xfrm>
            <a:off x="59895" y="2254548"/>
            <a:ext cx="198900" cy="27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A431"/>
              </a:solidFill>
            </a:endParaRPr>
          </a:p>
        </p:txBody>
      </p:sp>
      <p:sp>
        <p:nvSpPr>
          <p:cNvPr id="331" name="Google Shape;331;p19"/>
          <p:cNvSpPr txBox="1"/>
          <p:nvPr/>
        </p:nvSpPr>
        <p:spPr>
          <a:xfrm>
            <a:off x="594070" y="3597335"/>
            <a:ext cx="1827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Haga clic en cada paso para obtener ver información adicional</a:t>
            </a:r>
            <a:endParaRPr i="1"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p19"/>
          <p:cNvSpPr/>
          <p:nvPr/>
        </p:nvSpPr>
        <p:spPr>
          <a:xfrm>
            <a:off x="10223013" y="557625"/>
            <a:ext cx="720600" cy="76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A431"/>
              </a:solidFill>
            </a:endParaRPr>
          </a:p>
        </p:txBody>
      </p:sp>
      <p:sp>
        <p:nvSpPr>
          <p:cNvPr id="333" name="Google Shape;333;p19"/>
          <p:cNvSpPr txBox="1"/>
          <p:nvPr/>
        </p:nvSpPr>
        <p:spPr>
          <a:xfrm>
            <a:off x="791900" y="292575"/>
            <a:ext cx="3446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es" sz="2200">
                <a:solidFill>
                  <a:srgbClr val="245E52"/>
                </a:solidFill>
                <a:latin typeface="Poppins"/>
                <a:ea typeface="Poppins"/>
                <a:cs typeface="Poppins"/>
                <a:sym typeface="Poppins"/>
              </a:rPr>
              <a:t>Verificación de especímenes vivos</a:t>
            </a:r>
            <a:endParaRPr sz="2400">
              <a:solidFill>
                <a:srgbClr val="245E52"/>
              </a:solidFill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289275" y="442625"/>
            <a:ext cx="451800" cy="451800"/>
          </a:xfrm>
          <a:prstGeom prst="ellipse">
            <a:avLst/>
          </a:prstGeom>
          <a:solidFill>
            <a:srgbClr val="3EB1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9"/>
          <p:cNvSpPr txBox="1"/>
          <p:nvPr/>
        </p:nvSpPr>
        <p:spPr>
          <a:xfrm>
            <a:off x="289275" y="380625"/>
            <a:ext cx="45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1" sz="2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36" name="Google Shape;336;p19"/>
          <p:cNvCxnSpPr/>
          <p:nvPr/>
        </p:nvCxnSpPr>
        <p:spPr>
          <a:xfrm>
            <a:off x="712475" y="4228113"/>
            <a:ext cx="664500" cy="0"/>
          </a:xfrm>
          <a:prstGeom prst="straightConnector1">
            <a:avLst/>
          </a:prstGeom>
          <a:noFill/>
          <a:ln cap="flat" cmpd="sng" w="28575">
            <a:solidFill>
              <a:srgbClr val="8BAF0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37" name="Google Shape;337;p19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9276" y="88197"/>
            <a:ext cx="1227781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9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327" l="0" r="0" t="317"/>
          <a:stretch/>
        </p:blipFill>
        <p:spPr>
          <a:xfrm>
            <a:off x="6009463" y="88197"/>
            <a:ext cx="1225696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9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87442" y="88197"/>
            <a:ext cx="1225696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9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88654" y="88197"/>
            <a:ext cx="1010991" cy="3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9"/>
          <p:cNvSpPr/>
          <p:nvPr/>
        </p:nvSpPr>
        <p:spPr>
          <a:xfrm>
            <a:off x="6423700" y="2952725"/>
            <a:ext cx="1504800" cy="923100"/>
          </a:xfrm>
          <a:prstGeom prst="wedgeRectCallout">
            <a:avLst>
              <a:gd fmla="val -56831" name="adj1"/>
              <a:gd fmla="val -30024" name="adj2"/>
            </a:avLst>
          </a:prstGeom>
          <a:solidFill>
            <a:srgbClr val="EDEF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9"/>
          <p:cNvSpPr txBox="1"/>
          <p:nvPr/>
        </p:nvSpPr>
        <p:spPr>
          <a:xfrm>
            <a:off x="6470625" y="3196100"/>
            <a:ext cx="15501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800">
                <a:solidFill>
                  <a:srgbClr val="0097A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Revisar:</a:t>
            </a:r>
            <a:endParaRPr i="1" sz="800">
              <a:solidFill>
                <a:srgbClr val="0097A7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11"/>
              </a:rPr>
              <a:t>Atención de emergencia</a:t>
            </a:r>
            <a:endParaRPr sz="800" u="sng">
              <a:solidFill>
                <a:schemeClr val="accent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12"/>
              </a:rPr>
              <a:t>Alimentación de emergencia</a:t>
            </a:r>
            <a:endParaRPr sz="800" u="sng">
              <a:solidFill>
                <a:schemeClr val="accent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hlink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accent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343" name="Google Shape;343;p19"/>
          <p:cNvCxnSpPr/>
          <p:nvPr/>
        </p:nvCxnSpPr>
        <p:spPr>
          <a:xfrm>
            <a:off x="6076989" y="1564270"/>
            <a:ext cx="0" cy="983100"/>
          </a:xfrm>
          <a:prstGeom prst="straightConnector1">
            <a:avLst/>
          </a:prstGeom>
          <a:noFill/>
          <a:ln cap="flat" cmpd="sng" w="28575">
            <a:solidFill>
              <a:srgbClr val="EDEFE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4" name="Google Shape;344;p19"/>
          <p:cNvCxnSpPr/>
          <p:nvPr/>
        </p:nvCxnSpPr>
        <p:spPr>
          <a:xfrm>
            <a:off x="8050370" y="1394460"/>
            <a:ext cx="0" cy="25302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5" name="Google Shape;345;p19"/>
          <p:cNvCxnSpPr/>
          <p:nvPr/>
        </p:nvCxnSpPr>
        <p:spPr>
          <a:xfrm>
            <a:off x="8068533" y="2526758"/>
            <a:ext cx="1992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6" name="Google Shape;346;p19"/>
          <p:cNvSpPr/>
          <p:nvPr/>
        </p:nvSpPr>
        <p:spPr>
          <a:xfrm>
            <a:off x="7987233" y="2454608"/>
            <a:ext cx="144300" cy="144300"/>
          </a:xfrm>
          <a:prstGeom prst="ellipse">
            <a:avLst/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2985125" y="1385500"/>
            <a:ext cx="3321900" cy="2911200"/>
          </a:xfrm>
          <a:prstGeom prst="roundRect">
            <a:avLst>
              <a:gd fmla="val 3740" name="adj"/>
            </a:avLst>
          </a:prstGeom>
          <a:solidFill>
            <a:srgbClr val="EDEFE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2443325" y="1692700"/>
            <a:ext cx="777375" cy="1367431"/>
          </a:xfrm>
          <a:custGeom>
            <a:rect b="b" l="l" r="r" t="t"/>
            <a:pathLst>
              <a:path extrusionOk="0" h="95043" w="31095">
                <a:moveTo>
                  <a:pt x="0" y="95043"/>
                </a:moveTo>
                <a:lnTo>
                  <a:pt x="15046" y="95043"/>
                </a:lnTo>
                <a:lnTo>
                  <a:pt x="15046" y="0"/>
                </a:lnTo>
                <a:lnTo>
                  <a:pt x="31095" y="0"/>
                </a:lnTo>
              </a:path>
            </a:pathLst>
          </a:cu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349" name="Google Shape;349;p19"/>
          <p:cNvCxnSpPr>
            <a:stCxn id="350" idx="3"/>
          </p:cNvCxnSpPr>
          <p:nvPr/>
        </p:nvCxnSpPr>
        <p:spPr>
          <a:xfrm>
            <a:off x="6166600" y="3946399"/>
            <a:ext cx="1887600" cy="27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51" name="Google Shape;351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596150" y="1819472"/>
            <a:ext cx="167600" cy="23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596150" y="2714224"/>
            <a:ext cx="167600" cy="2385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3" name="Google Shape;353;p19"/>
          <p:cNvCxnSpPr>
            <a:endCxn id="354" idx="2"/>
          </p:cNvCxnSpPr>
          <p:nvPr/>
        </p:nvCxnSpPr>
        <p:spPr>
          <a:xfrm>
            <a:off x="2528275" y="1322680"/>
            <a:ext cx="0" cy="19701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19"/>
          <p:cNvCxnSpPr/>
          <p:nvPr/>
        </p:nvCxnSpPr>
        <p:spPr>
          <a:xfrm>
            <a:off x="2502975" y="1306970"/>
            <a:ext cx="55473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19"/>
          <p:cNvCxnSpPr/>
          <p:nvPr/>
        </p:nvCxnSpPr>
        <p:spPr>
          <a:xfrm>
            <a:off x="8050375" y="1278925"/>
            <a:ext cx="0" cy="26811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19"/>
          <p:cNvCxnSpPr/>
          <p:nvPr/>
        </p:nvCxnSpPr>
        <p:spPr>
          <a:xfrm>
            <a:off x="8068533" y="2526758"/>
            <a:ext cx="1992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8" name="Google Shape;358;p19"/>
          <p:cNvSpPr/>
          <p:nvPr/>
        </p:nvSpPr>
        <p:spPr>
          <a:xfrm>
            <a:off x="7987233" y="2454608"/>
            <a:ext cx="144300" cy="144300"/>
          </a:xfrm>
          <a:prstGeom prst="ellipse">
            <a:avLst/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9" name="Google Shape;359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10350" y="3411179"/>
            <a:ext cx="167600" cy="238508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9">
            <a:hlinkClick action="ppaction://hlinksldjump" r:id="rId14"/>
          </p:cNvPr>
          <p:cNvSpPr/>
          <p:nvPr/>
        </p:nvSpPr>
        <p:spPr>
          <a:xfrm>
            <a:off x="3146800" y="1484836"/>
            <a:ext cx="3066300" cy="459900"/>
          </a:xfrm>
          <a:prstGeom prst="roundRect">
            <a:avLst>
              <a:gd fmla="val 29881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clasifican y se  cuentan los especímenes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361" name="Google Shape;361;p19">
            <a:hlinkClick action="ppaction://hlinksldjump" r:id="rId15"/>
          </p:cNvPr>
          <p:cNvSpPr/>
          <p:nvPr/>
        </p:nvSpPr>
        <p:spPr>
          <a:xfrm>
            <a:off x="3146800" y="2066771"/>
            <a:ext cx="3066300" cy="762000"/>
          </a:xfrm>
          <a:prstGeom prst="roundRect">
            <a:avLst>
              <a:gd fmla="val 21498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ubica a los animales en jaulas o contenedores, en un lugar alejado del tránsito de personas, </a:t>
            </a: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curiosos</a:t>
            </a: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u otros animales</a:t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2" name="Google Shape;362;p19"/>
          <p:cNvPicPr preferRelativeResize="0"/>
          <p:nvPr/>
        </p:nvPicPr>
        <p:blipFill rotWithShape="1">
          <a:blip r:embed="rId16">
            <a:alphaModFix/>
          </a:blip>
          <a:srcRect b="0" l="367" r="367" t="0"/>
          <a:stretch/>
        </p:blipFill>
        <p:spPr>
          <a:xfrm>
            <a:off x="3242637" y="2182171"/>
            <a:ext cx="354450" cy="35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242637" y="1536253"/>
            <a:ext cx="354450" cy="3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9">
            <a:hlinkClick action="ppaction://hlinksldjump" r:id="rId18"/>
          </p:cNvPr>
          <p:cNvSpPr/>
          <p:nvPr/>
        </p:nvSpPr>
        <p:spPr>
          <a:xfrm>
            <a:off x="3146800" y="2967495"/>
            <a:ext cx="3066300" cy="554100"/>
          </a:xfrm>
          <a:prstGeom prst="roundRect">
            <a:avLst>
              <a:gd fmla="val 18604" name="adj"/>
            </a:avLst>
          </a:prstGeom>
          <a:solidFill>
            <a:srgbClr val="09282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valora el estado físico de los animales y los riesgos</a:t>
            </a:r>
            <a:endParaRPr sz="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5" name="Google Shape;365;p19"/>
          <p:cNvPicPr preferRelativeResize="0"/>
          <p:nvPr/>
        </p:nvPicPr>
        <p:blipFill rotWithShape="1">
          <a:blip r:embed="rId19">
            <a:alphaModFix/>
          </a:blip>
          <a:srcRect b="0" l="367" r="367" t="0"/>
          <a:stretch/>
        </p:blipFill>
        <p:spPr>
          <a:xfrm>
            <a:off x="3242637" y="3065990"/>
            <a:ext cx="354450" cy="3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9">
            <a:hlinkClick action="ppaction://hlinksldjump" r:id="rId20"/>
          </p:cNvPr>
          <p:cNvSpPr/>
          <p:nvPr/>
        </p:nvSpPr>
        <p:spPr>
          <a:xfrm>
            <a:off x="3146800" y="3673849"/>
            <a:ext cx="3019800" cy="545100"/>
          </a:xfrm>
          <a:prstGeom prst="roundRect">
            <a:avLst>
              <a:gd fmla="val 22412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procede al transporte a un centro de rescate</a:t>
            </a:r>
            <a:endParaRPr sz="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7" name="Google Shape;367;p19"/>
          <p:cNvPicPr preferRelativeResize="0"/>
          <p:nvPr/>
        </p:nvPicPr>
        <p:blipFill rotWithShape="1">
          <a:blip r:embed="rId21">
            <a:alphaModFix/>
          </a:blip>
          <a:srcRect b="0" l="367" r="367" t="0"/>
          <a:stretch/>
        </p:blipFill>
        <p:spPr>
          <a:xfrm>
            <a:off x="3242637" y="3776972"/>
            <a:ext cx="354450" cy="3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9"/>
          <p:cNvSpPr/>
          <p:nvPr/>
        </p:nvSpPr>
        <p:spPr>
          <a:xfrm>
            <a:off x="2401511" y="2989854"/>
            <a:ext cx="412800" cy="412800"/>
          </a:xfrm>
          <a:prstGeom prst="ellipse">
            <a:avLst/>
          </a:prstGeom>
          <a:solidFill>
            <a:srgbClr val="D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69" name="Google Shape;369;p19"/>
          <p:cNvSpPr txBox="1"/>
          <p:nvPr/>
        </p:nvSpPr>
        <p:spPr>
          <a:xfrm>
            <a:off x="2385039" y="3043475"/>
            <a:ext cx="4518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SÍ</a:t>
            </a:r>
            <a:endParaRPr sz="1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70" name="Google Shape;370;p19"/>
          <p:cNvSpPr/>
          <p:nvPr/>
        </p:nvSpPr>
        <p:spPr>
          <a:xfrm>
            <a:off x="2401511" y="1253714"/>
            <a:ext cx="412800" cy="412800"/>
          </a:xfrm>
          <a:prstGeom prst="ellipse">
            <a:avLst/>
          </a:prstGeom>
          <a:solidFill>
            <a:srgbClr val="6793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71" name="Google Shape;371;p19"/>
          <p:cNvSpPr txBox="1"/>
          <p:nvPr/>
        </p:nvSpPr>
        <p:spPr>
          <a:xfrm>
            <a:off x="2385039" y="1307336"/>
            <a:ext cx="4518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</a:t>
            </a:r>
            <a:endParaRPr sz="1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6" name="Google Shape;376;p20"/>
          <p:cNvCxnSpPr/>
          <p:nvPr/>
        </p:nvCxnSpPr>
        <p:spPr>
          <a:xfrm rot="10800000">
            <a:off x="1897445" y="2324095"/>
            <a:ext cx="6324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7" name="Google Shape;377;p20"/>
          <p:cNvSpPr/>
          <p:nvPr/>
        </p:nvSpPr>
        <p:spPr>
          <a:xfrm>
            <a:off x="355545" y="1950895"/>
            <a:ext cx="1827300" cy="696000"/>
          </a:xfrm>
          <a:prstGeom prst="roundRect">
            <a:avLst>
              <a:gd fmla="val 34314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0"/>
          <p:cNvSpPr txBox="1"/>
          <p:nvPr/>
        </p:nvSpPr>
        <p:spPr>
          <a:xfrm>
            <a:off x="295233" y="2044945"/>
            <a:ext cx="1947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¿Hay especímenes 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vivos?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79" name="Google Shape;379;p20"/>
          <p:cNvSpPr/>
          <p:nvPr/>
        </p:nvSpPr>
        <p:spPr>
          <a:xfrm>
            <a:off x="59895" y="2254548"/>
            <a:ext cx="198900" cy="27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A431"/>
              </a:solidFill>
            </a:endParaRPr>
          </a:p>
        </p:txBody>
      </p:sp>
      <p:sp>
        <p:nvSpPr>
          <p:cNvPr id="380" name="Google Shape;380;p20"/>
          <p:cNvSpPr txBox="1"/>
          <p:nvPr/>
        </p:nvSpPr>
        <p:spPr>
          <a:xfrm>
            <a:off x="594070" y="3597335"/>
            <a:ext cx="1827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Haga clic en cada paso para obtener ver información adicional</a:t>
            </a:r>
            <a:endParaRPr i="1"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1" name="Google Shape;381;p20"/>
          <p:cNvSpPr txBox="1"/>
          <p:nvPr/>
        </p:nvSpPr>
        <p:spPr>
          <a:xfrm>
            <a:off x="791900" y="292575"/>
            <a:ext cx="3446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es" sz="2200">
                <a:solidFill>
                  <a:srgbClr val="245E52"/>
                </a:solidFill>
                <a:latin typeface="Poppins"/>
                <a:ea typeface="Poppins"/>
                <a:cs typeface="Poppins"/>
                <a:sym typeface="Poppins"/>
              </a:rPr>
              <a:t>Verificación de especímenes vivos</a:t>
            </a:r>
            <a:endParaRPr sz="2400">
              <a:solidFill>
                <a:srgbClr val="245E52"/>
              </a:solidFill>
            </a:endParaRPr>
          </a:p>
        </p:txBody>
      </p:sp>
      <p:sp>
        <p:nvSpPr>
          <p:cNvPr id="382" name="Google Shape;382;p20"/>
          <p:cNvSpPr/>
          <p:nvPr/>
        </p:nvSpPr>
        <p:spPr>
          <a:xfrm>
            <a:off x="289275" y="442625"/>
            <a:ext cx="451800" cy="451800"/>
          </a:xfrm>
          <a:prstGeom prst="ellipse">
            <a:avLst/>
          </a:prstGeom>
          <a:solidFill>
            <a:srgbClr val="3EB1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0"/>
          <p:cNvSpPr txBox="1"/>
          <p:nvPr/>
        </p:nvSpPr>
        <p:spPr>
          <a:xfrm>
            <a:off x="289275" y="380625"/>
            <a:ext cx="45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1" sz="2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84" name="Google Shape;384;p20"/>
          <p:cNvCxnSpPr/>
          <p:nvPr/>
        </p:nvCxnSpPr>
        <p:spPr>
          <a:xfrm>
            <a:off x="712475" y="4228113"/>
            <a:ext cx="664500" cy="0"/>
          </a:xfrm>
          <a:prstGeom prst="straightConnector1">
            <a:avLst/>
          </a:prstGeom>
          <a:noFill/>
          <a:ln cap="flat" cmpd="sng" w="28575">
            <a:solidFill>
              <a:srgbClr val="8BAF0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85" name="Google Shape;385;p20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9276" y="88197"/>
            <a:ext cx="1227781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0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327" l="0" r="0" t="317"/>
          <a:stretch/>
        </p:blipFill>
        <p:spPr>
          <a:xfrm>
            <a:off x="6009463" y="88197"/>
            <a:ext cx="1225696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0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87442" y="88197"/>
            <a:ext cx="1225696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0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88654" y="88197"/>
            <a:ext cx="1010991" cy="3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0"/>
          <p:cNvSpPr/>
          <p:nvPr/>
        </p:nvSpPr>
        <p:spPr>
          <a:xfrm>
            <a:off x="6423700" y="2869500"/>
            <a:ext cx="1504800" cy="840600"/>
          </a:xfrm>
          <a:prstGeom prst="wedgeRectCallout">
            <a:avLst>
              <a:gd fmla="val -54373" name="adj1"/>
              <a:gd fmla="val 71146" name="adj2"/>
            </a:avLst>
          </a:prstGeom>
          <a:solidFill>
            <a:srgbClr val="EDEF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accent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90" name="Google Shape;390;p20"/>
          <p:cNvSpPr txBox="1"/>
          <p:nvPr/>
        </p:nvSpPr>
        <p:spPr>
          <a:xfrm>
            <a:off x="6464375" y="3102477"/>
            <a:ext cx="15501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" sz="800">
                <a:solidFill>
                  <a:srgbClr val="0097A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Revisar:</a:t>
            </a:r>
            <a:endParaRPr i="1" sz="800">
              <a:solidFill>
                <a:srgbClr val="0097A7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11"/>
              </a:rPr>
              <a:t>Recomendaciones sobre el transporte</a:t>
            </a:r>
            <a:endParaRPr sz="800" u="sng">
              <a:solidFill>
                <a:schemeClr val="accent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391" name="Google Shape;391;p20"/>
          <p:cNvCxnSpPr/>
          <p:nvPr/>
        </p:nvCxnSpPr>
        <p:spPr>
          <a:xfrm>
            <a:off x="6076989" y="1564270"/>
            <a:ext cx="0" cy="983100"/>
          </a:xfrm>
          <a:prstGeom prst="straightConnector1">
            <a:avLst/>
          </a:prstGeom>
          <a:noFill/>
          <a:ln cap="flat" cmpd="sng" w="28575">
            <a:solidFill>
              <a:srgbClr val="EDEFE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2" name="Google Shape;392;p20"/>
          <p:cNvCxnSpPr/>
          <p:nvPr/>
        </p:nvCxnSpPr>
        <p:spPr>
          <a:xfrm>
            <a:off x="8050370" y="1394460"/>
            <a:ext cx="0" cy="25302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3" name="Google Shape;393;p20"/>
          <p:cNvCxnSpPr/>
          <p:nvPr/>
        </p:nvCxnSpPr>
        <p:spPr>
          <a:xfrm>
            <a:off x="8068533" y="2526758"/>
            <a:ext cx="1992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4" name="Google Shape;394;p20"/>
          <p:cNvSpPr/>
          <p:nvPr/>
        </p:nvSpPr>
        <p:spPr>
          <a:xfrm>
            <a:off x="7987233" y="2454608"/>
            <a:ext cx="144300" cy="144300"/>
          </a:xfrm>
          <a:prstGeom prst="ellipse">
            <a:avLst/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2985125" y="1385500"/>
            <a:ext cx="3321900" cy="2911200"/>
          </a:xfrm>
          <a:prstGeom prst="roundRect">
            <a:avLst>
              <a:gd fmla="val 3740" name="adj"/>
            </a:avLst>
          </a:prstGeom>
          <a:solidFill>
            <a:srgbClr val="EDEFE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6" name="Google Shape;396;p20"/>
          <p:cNvSpPr/>
          <p:nvPr/>
        </p:nvSpPr>
        <p:spPr>
          <a:xfrm>
            <a:off x="2443325" y="1692700"/>
            <a:ext cx="777375" cy="1367431"/>
          </a:xfrm>
          <a:custGeom>
            <a:rect b="b" l="l" r="r" t="t"/>
            <a:pathLst>
              <a:path extrusionOk="0" h="95043" w="31095">
                <a:moveTo>
                  <a:pt x="0" y="95043"/>
                </a:moveTo>
                <a:lnTo>
                  <a:pt x="15046" y="95043"/>
                </a:lnTo>
                <a:lnTo>
                  <a:pt x="15046" y="0"/>
                </a:lnTo>
                <a:lnTo>
                  <a:pt x="31095" y="0"/>
                </a:lnTo>
              </a:path>
            </a:pathLst>
          </a:cu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397" name="Google Shape;397;p20"/>
          <p:cNvCxnSpPr>
            <a:stCxn id="398" idx="3"/>
          </p:cNvCxnSpPr>
          <p:nvPr/>
        </p:nvCxnSpPr>
        <p:spPr>
          <a:xfrm>
            <a:off x="6166600" y="3946399"/>
            <a:ext cx="1887600" cy="27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99" name="Google Shape;399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96150" y="1819472"/>
            <a:ext cx="167600" cy="23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96150" y="2714224"/>
            <a:ext cx="167600" cy="2385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1" name="Google Shape;401;p20"/>
          <p:cNvCxnSpPr>
            <a:endCxn id="402" idx="2"/>
          </p:cNvCxnSpPr>
          <p:nvPr/>
        </p:nvCxnSpPr>
        <p:spPr>
          <a:xfrm>
            <a:off x="2528275" y="1322680"/>
            <a:ext cx="0" cy="19701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3" name="Google Shape;403;p20"/>
          <p:cNvCxnSpPr/>
          <p:nvPr/>
        </p:nvCxnSpPr>
        <p:spPr>
          <a:xfrm>
            <a:off x="2502975" y="1306970"/>
            <a:ext cx="55473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4" name="Google Shape;404;p20">
            <a:hlinkClick action="ppaction://hlinksldjump" r:id="rId13"/>
          </p:cNvPr>
          <p:cNvSpPr/>
          <p:nvPr/>
        </p:nvSpPr>
        <p:spPr>
          <a:xfrm>
            <a:off x="3146800" y="1484836"/>
            <a:ext cx="3066300" cy="459900"/>
          </a:xfrm>
          <a:prstGeom prst="roundRect">
            <a:avLst>
              <a:gd fmla="val 29881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clasifican y se  cuentan los especímenes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05" name="Google Shape;405;p20">
            <a:hlinkClick action="ppaction://hlinksldjump" r:id="rId14"/>
          </p:cNvPr>
          <p:cNvSpPr/>
          <p:nvPr/>
        </p:nvSpPr>
        <p:spPr>
          <a:xfrm>
            <a:off x="3146800" y="2066771"/>
            <a:ext cx="3066300" cy="762000"/>
          </a:xfrm>
          <a:prstGeom prst="roundRect">
            <a:avLst>
              <a:gd fmla="val 21498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ubica a los animales en jaulas o contenedores, en un lugar alejado del tránsito de personas, </a:t>
            </a: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curiosos</a:t>
            </a: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u otros animales</a:t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6" name="Google Shape;406;p20"/>
          <p:cNvPicPr preferRelativeResize="0"/>
          <p:nvPr/>
        </p:nvPicPr>
        <p:blipFill rotWithShape="1">
          <a:blip r:embed="rId15">
            <a:alphaModFix/>
          </a:blip>
          <a:srcRect b="0" l="367" r="367" t="0"/>
          <a:stretch/>
        </p:blipFill>
        <p:spPr>
          <a:xfrm>
            <a:off x="3242637" y="2182171"/>
            <a:ext cx="354450" cy="35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20"/>
          <p:cNvCxnSpPr/>
          <p:nvPr/>
        </p:nvCxnSpPr>
        <p:spPr>
          <a:xfrm>
            <a:off x="8050375" y="1278925"/>
            <a:ext cx="0" cy="26811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8" name="Google Shape;408;p20"/>
          <p:cNvCxnSpPr/>
          <p:nvPr/>
        </p:nvCxnSpPr>
        <p:spPr>
          <a:xfrm>
            <a:off x="8068533" y="2526758"/>
            <a:ext cx="199200" cy="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9" name="Google Shape;409;p20"/>
          <p:cNvSpPr/>
          <p:nvPr/>
        </p:nvSpPr>
        <p:spPr>
          <a:xfrm>
            <a:off x="7987233" y="2454608"/>
            <a:ext cx="144300" cy="144300"/>
          </a:xfrm>
          <a:prstGeom prst="ellipse">
            <a:avLst/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0" name="Google Shape;410;p2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242637" y="1536253"/>
            <a:ext cx="354450" cy="35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10350" y="3411179"/>
            <a:ext cx="167600" cy="238508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0">
            <a:hlinkClick action="ppaction://hlinksldjump" r:id="rId17"/>
          </p:cNvPr>
          <p:cNvSpPr/>
          <p:nvPr/>
        </p:nvSpPr>
        <p:spPr>
          <a:xfrm>
            <a:off x="3146800" y="2967495"/>
            <a:ext cx="3066300" cy="554100"/>
          </a:xfrm>
          <a:prstGeom prst="roundRect">
            <a:avLst>
              <a:gd fmla="val 18604" name="adj"/>
            </a:avLst>
          </a:prstGeom>
          <a:solidFill>
            <a:srgbClr val="3EB1A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valora el estado físico de los animales y los riesgos</a:t>
            </a:r>
            <a:endParaRPr sz="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3" name="Google Shape;413;p20"/>
          <p:cNvPicPr preferRelativeResize="0"/>
          <p:nvPr/>
        </p:nvPicPr>
        <p:blipFill rotWithShape="1">
          <a:blip r:embed="rId18">
            <a:alphaModFix/>
          </a:blip>
          <a:srcRect b="0" l="367" r="367" t="0"/>
          <a:stretch/>
        </p:blipFill>
        <p:spPr>
          <a:xfrm>
            <a:off x="3242637" y="3065990"/>
            <a:ext cx="354450" cy="3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0">
            <a:hlinkClick action="ppaction://hlinksldjump" r:id="rId19"/>
          </p:cNvPr>
          <p:cNvSpPr/>
          <p:nvPr/>
        </p:nvSpPr>
        <p:spPr>
          <a:xfrm>
            <a:off x="3146800" y="3673849"/>
            <a:ext cx="3019800" cy="545100"/>
          </a:xfrm>
          <a:prstGeom prst="roundRect">
            <a:avLst>
              <a:gd fmla="val 22412" name="adj"/>
            </a:avLst>
          </a:prstGeom>
          <a:solidFill>
            <a:srgbClr val="09282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 procede al transporte a un centro de rescate</a:t>
            </a:r>
            <a:endParaRPr sz="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4" name="Google Shape;414;p20"/>
          <p:cNvPicPr preferRelativeResize="0"/>
          <p:nvPr/>
        </p:nvPicPr>
        <p:blipFill rotWithShape="1">
          <a:blip r:embed="rId20">
            <a:alphaModFix/>
          </a:blip>
          <a:srcRect b="0" l="367" r="367" t="0"/>
          <a:stretch/>
        </p:blipFill>
        <p:spPr>
          <a:xfrm>
            <a:off x="3242637" y="3776972"/>
            <a:ext cx="354450" cy="3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0"/>
          <p:cNvSpPr/>
          <p:nvPr/>
        </p:nvSpPr>
        <p:spPr>
          <a:xfrm>
            <a:off x="2325311" y="2913654"/>
            <a:ext cx="412800" cy="412800"/>
          </a:xfrm>
          <a:prstGeom prst="ellipse">
            <a:avLst/>
          </a:prstGeom>
          <a:solidFill>
            <a:srgbClr val="D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16" name="Google Shape;416;p20"/>
          <p:cNvSpPr txBox="1"/>
          <p:nvPr/>
        </p:nvSpPr>
        <p:spPr>
          <a:xfrm>
            <a:off x="2308839" y="2967275"/>
            <a:ext cx="4518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SÍ</a:t>
            </a:r>
            <a:endParaRPr sz="1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17" name="Google Shape;417;p20"/>
          <p:cNvSpPr/>
          <p:nvPr/>
        </p:nvSpPr>
        <p:spPr>
          <a:xfrm>
            <a:off x="2325311" y="1101314"/>
            <a:ext cx="412800" cy="412800"/>
          </a:xfrm>
          <a:prstGeom prst="ellipse">
            <a:avLst/>
          </a:prstGeom>
          <a:solidFill>
            <a:srgbClr val="6793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18" name="Google Shape;418;p20"/>
          <p:cNvSpPr txBox="1"/>
          <p:nvPr/>
        </p:nvSpPr>
        <p:spPr>
          <a:xfrm>
            <a:off x="2308839" y="1154936"/>
            <a:ext cx="4518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</a:t>
            </a:r>
            <a:endParaRPr sz="1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1"/>
          <p:cNvSpPr/>
          <p:nvPr/>
        </p:nvSpPr>
        <p:spPr>
          <a:xfrm>
            <a:off x="0" y="4175750"/>
            <a:ext cx="8477400" cy="273300"/>
          </a:xfrm>
          <a:prstGeom prst="rect">
            <a:avLst/>
          </a:prstGeom>
          <a:solidFill>
            <a:srgbClr val="6793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4" name="Google Shape;424;p21"/>
          <p:cNvCxnSpPr>
            <a:endCxn id="425" idx="2"/>
          </p:cNvCxnSpPr>
          <p:nvPr/>
        </p:nvCxnSpPr>
        <p:spPr>
          <a:xfrm>
            <a:off x="9496350" y="972048"/>
            <a:ext cx="12600" cy="12567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6" name="Google Shape;426;p21"/>
          <p:cNvCxnSpPr>
            <a:stCxn id="427" idx="3"/>
          </p:cNvCxnSpPr>
          <p:nvPr/>
        </p:nvCxnSpPr>
        <p:spPr>
          <a:xfrm>
            <a:off x="3259120" y="3231046"/>
            <a:ext cx="1181700" cy="57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28" name="Google Shape;4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24" y="1538499"/>
            <a:ext cx="2259975" cy="152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1"/>
          <p:cNvSpPr/>
          <p:nvPr/>
        </p:nvSpPr>
        <p:spPr>
          <a:xfrm>
            <a:off x="2626075" y="5862300"/>
            <a:ext cx="1827300" cy="987900"/>
          </a:xfrm>
          <a:prstGeom prst="roundRect">
            <a:avLst>
              <a:gd fmla="val 714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21"/>
          <p:cNvSpPr txBox="1"/>
          <p:nvPr/>
        </p:nvSpPr>
        <p:spPr>
          <a:xfrm>
            <a:off x="2852300" y="6006025"/>
            <a:ext cx="16734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4"/>
              </a:rPr>
              <a:t>Atención de emergencia</a:t>
            </a:r>
            <a:endParaRPr sz="800" u="sng">
              <a:solidFill>
                <a:schemeClr val="hlink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5"/>
              </a:rPr>
              <a:t>Alimentación de emergencia</a:t>
            </a:r>
            <a:endParaRPr sz="8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431" name="Google Shape;43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294879">
            <a:off x="2788098" y="6321475"/>
            <a:ext cx="119350" cy="1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294879">
            <a:off x="2788098" y="6578975"/>
            <a:ext cx="119350" cy="1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21"/>
          <p:cNvSpPr/>
          <p:nvPr/>
        </p:nvSpPr>
        <p:spPr>
          <a:xfrm>
            <a:off x="6612775" y="5995975"/>
            <a:ext cx="1827300" cy="1367400"/>
          </a:xfrm>
          <a:prstGeom prst="roundRect">
            <a:avLst>
              <a:gd fmla="val 714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4" name="Google Shape;434;p21"/>
          <p:cNvSpPr txBox="1"/>
          <p:nvPr/>
        </p:nvSpPr>
        <p:spPr>
          <a:xfrm>
            <a:off x="6839000" y="6139700"/>
            <a:ext cx="16734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Recomendaciones sobre el transporte</a:t>
            </a:r>
            <a:endParaRPr sz="8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435" name="Google Shape;43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294879">
            <a:off x="6741548" y="6192725"/>
            <a:ext cx="119350" cy="1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294879">
            <a:off x="6741548" y="6450225"/>
            <a:ext cx="119350" cy="1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1"/>
          <p:cNvSpPr/>
          <p:nvPr/>
        </p:nvSpPr>
        <p:spPr>
          <a:xfrm>
            <a:off x="5186561" y="2698475"/>
            <a:ext cx="488100" cy="67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A431"/>
              </a:solidFill>
            </a:endParaRPr>
          </a:p>
        </p:txBody>
      </p:sp>
      <p:sp>
        <p:nvSpPr>
          <p:cNvPr id="438" name="Google Shape;438;p21"/>
          <p:cNvSpPr txBox="1"/>
          <p:nvPr/>
        </p:nvSpPr>
        <p:spPr>
          <a:xfrm>
            <a:off x="866123" y="1893250"/>
            <a:ext cx="1673400" cy="9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¿Hay productos, subproductos o animales muertos?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25" name="Google Shape;42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53362" y="1589448"/>
            <a:ext cx="711175" cy="6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1"/>
          <p:cNvSpPr/>
          <p:nvPr/>
        </p:nvSpPr>
        <p:spPr>
          <a:xfrm>
            <a:off x="3637861" y="2497375"/>
            <a:ext cx="3348000" cy="1478700"/>
          </a:xfrm>
          <a:prstGeom prst="roundRect">
            <a:avLst>
              <a:gd fmla="val 4363" name="adj"/>
            </a:avLst>
          </a:prstGeom>
          <a:solidFill>
            <a:srgbClr val="4F76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e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Los productos, </a:t>
            </a:r>
            <a:r>
              <a:rPr b="1" lang="e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subproductos</a:t>
            </a:r>
            <a:r>
              <a:rPr b="1" lang="e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 o animales muertos son destruidos o transportados a un sitio autorizado. Se coordina con MINAE y Laboratorio de Ciencias Forenses OIJ. Se incluyen los detalles en el informe a fiscalía</a:t>
            </a:r>
            <a:endParaRPr b="1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40" name="Google Shape;44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17425" y="3515433"/>
            <a:ext cx="1540926" cy="818791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1"/>
          <p:cNvSpPr txBox="1"/>
          <p:nvPr/>
        </p:nvSpPr>
        <p:spPr>
          <a:xfrm>
            <a:off x="791900" y="391375"/>
            <a:ext cx="407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lang="es" sz="2200">
                <a:solidFill>
                  <a:srgbClr val="245E52"/>
                </a:solidFill>
                <a:latin typeface="Poppins"/>
                <a:ea typeface="Poppins"/>
                <a:cs typeface="Poppins"/>
                <a:sym typeface="Poppins"/>
              </a:rPr>
              <a:t>Productos y subproductos</a:t>
            </a:r>
            <a:endParaRPr b="1" sz="2200">
              <a:solidFill>
                <a:srgbClr val="245E5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2" name="Google Shape;442;p21"/>
          <p:cNvSpPr/>
          <p:nvPr/>
        </p:nvSpPr>
        <p:spPr>
          <a:xfrm>
            <a:off x="289275" y="442625"/>
            <a:ext cx="451800" cy="451800"/>
          </a:xfrm>
          <a:prstGeom prst="ellipse">
            <a:avLst/>
          </a:prstGeom>
          <a:solidFill>
            <a:srgbClr val="245E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3637861" y="1176049"/>
            <a:ext cx="3348000" cy="1052700"/>
          </a:xfrm>
          <a:prstGeom prst="roundRect">
            <a:avLst>
              <a:gd fmla="val 4363" name="adj"/>
            </a:avLst>
          </a:prstGeom>
          <a:solidFill>
            <a:srgbClr val="4F76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Presentación de actas  e informe de hechos a la fiscalía con detenidos en flagrancia y decomiso de celulares y otros implementos</a:t>
            </a:r>
            <a:endParaRPr b="1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4" name="Google Shape;444;p21"/>
          <p:cNvSpPr txBox="1"/>
          <p:nvPr/>
        </p:nvSpPr>
        <p:spPr>
          <a:xfrm>
            <a:off x="289275" y="380625"/>
            <a:ext cx="45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b="1" sz="2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45" name="Google Shape;445;p21"/>
          <p:cNvPicPr preferRelativeResize="0"/>
          <p:nvPr/>
        </p:nvPicPr>
        <p:blipFill rotWithShape="1">
          <a:blip r:embed="rId9">
            <a:alphaModFix/>
          </a:blip>
          <a:srcRect b="308" l="0" r="0" t="308"/>
          <a:stretch/>
        </p:blipFill>
        <p:spPr>
          <a:xfrm>
            <a:off x="3801648" y="2881138"/>
            <a:ext cx="711175" cy="7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01648" y="1304650"/>
            <a:ext cx="711175" cy="71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1"/>
          <p:cNvSpPr/>
          <p:nvPr/>
        </p:nvSpPr>
        <p:spPr>
          <a:xfrm>
            <a:off x="7086886" y="1684000"/>
            <a:ext cx="464825" cy="1444930"/>
          </a:xfrm>
          <a:custGeom>
            <a:rect b="b" l="l" r="r" t="t"/>
            <a:pathLst>
              <a:path extrusionOk="0" h="64312" w="18593">
                <a:moveTo>
                  <a:pt x="610" y="0"/>
                </a:moveTo>
                <a:lnTo>
                  <a:pt x="18593" y="0"/>
                </a:lnTo>
                <a:lnTo>
                  <a:pt x="18593" y="64312"/>
                </a:lnTo>
                <a:lnTo>
                  <a:pt x="0" y="64312"/>
                </a:lnTo>
              </a:path>
            </a:pathLst>
          </a:custGeom>
          <a:noFill/>
          <a:ln cap="flat" cmpd="sng" w="28575">
            <a:solidFill>
              <a:srgbClr val="8BAF05"/>
            </a:solidFill>
            <a:prstDash val="solid"/>
            <a:round/>
            <a:headEnd len="med" w="med" type="stealth"/>
            <a:tailEnd len="med" w="med" type="none"/>
          </a:ln>
        </p:spPr>
      </p:sp>
      <p:cxnSp>
        <p:nvCxnSpPr>
          <p:cNvPr id="448" name="Google Shape;448;p21"/>
          <p:cNvCxnSpPr>
            <a:stCxn id="428" idx="3"/>
          </p:cNvCxnSpPr>
          <p:nvPr/>
        </p:nvCxnSpPr>
        <p:spPr>
          <a:xfrm>
            <a:off x="2832799" y="2298637"/>
            <a:ext cx="261300" cy="102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49" name="Google Shape;449;p21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327" l="0" r="0" t="317"/>
          <a:stretch/>
        </p:blipFill>
        <p:spPr>
          <a:xfrm>
            <a:off x="7049276" y="88197"/>
            <a:ext cx="1227781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1">
            <a:hlinkClick action="ppaction://hlinksldjump"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009463" y="88197"/>
            <a:ext cx="1225696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1">
            <a:hlinkClick action="ppaction://hlinksldjump"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987442" y="88197"/>
            <a:ext cx="1225696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1">
            <a:hlinkClick action="ppaction://hlinksldjump"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188654" y="88197"/>
            <a:ext cx="1010991" cy="3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1"/>
          <p:cNvSpPr/>
          <p:nvPr/>
        </p:nvSpPr>
        <p:spPr>
          <a:xfrm>
            <a:off x="211376" y="2161975"/>
            <a:ext cx="261300" cy="27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A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A431"/>
              </a:solidFill>
            </a:endParaRPr>
          </a:p>
        </p:txBody>
      </p:sp>
      <p:sp>
        <p:nvSpPr>
          <p:cNvPr id="454" name="Google Shape;454;p21"/>
          <p:cNvSpPr/>
          <p:nvPr/>
        </p:nvSpPr>
        <p:spPr>
          <a:xfrm rot="2700000">
            <a:off x="2841700" y="2991336"/>
            <a:ext cx="501904" cy="501904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1"/>
          <p:cNvSpPr txBox="1"/>
          <p:nvPr/>
        </p:nvSpPr>
        <p:spPr>
          <a:xfrm>
            <a:off x="2911420" y="3015496"/>
            <a:ext cx="347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sí</a:t>
            </a:r>
            <a:endParaRPr sz="16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455" name="Google Shape;455;p21"/>
          <p:cNvCxnSpPr/>
          <p:nvPr/>
        </p:nvCxnSpPr>
        <p:spPr>
          <a:xfrm rot="10800000">
            <a:off x="3078275" y="2289400"/>
            <a:ext cx="8100" cy="625500"/>
          </a:xfrm>
          <a:prstGeom prst="straightConnector1">
            <a:avLst/>
          </a:prstGeom>
          <a:noFill/>
          <a:ln cap="flat" cmpd="sng" w="38100">
            <a:solidFill>
              <a:srgbClr val="FFA43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